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sldIdLst>
    <p:sldId id="256" r:id="rId2"/>
    <p:sldId id="257" r:id="rId3"/>
    <p:sldId id="267" r:id="rId4"/>
    <p:sldId id="260" r:id="rId5"/>
    <p:sldId id="261" r:id="rId6"/>
    <p:sldId id="262" r:id="rId7"/>
    <p:sldId id="263" r:id="rId8"/>
    <p:sldId id="264" r:id="rId9"/>
    <p:sldId id="269" r:id="rId10"/>
    <p:sldId id="279" r:id="rId11"/>
    <p:sldId id="270" r:id="rId12"/>
    <p:sldId id="291" r:id="rId13"/>
    <p:sldId id="292" r:id="rId14"/>
    <p:sldId id="273" r:id="rId15"/>
    <p:sldId id="275" r:id="rId16"/>
    <p:sldId id="282" r:id="rId17"/>
    <p:sldId id="274" r:id="rId18"/>
    <p:sldId id="280" r:id="rId19"/>
    <p:sldId id="281" r:id="rId20"/>
    <p:sldId id="276" r:id="rId21"/>
    <p:sldId id="287" r:id="rId22"/>
    <p:sldId id="283" r:id="rId23"/>
    <p:sldId id="285" r:id="rId24"/>
    <p:sldId id="284"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55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FB2CF-1D1D-4B8F-AEE2-1E04D315CF00}" type="datetimeFigureOut">
              <a:rPr lang="en-US" smtClean="0"/>
              <a:pPr/>
              <a:t>7/2/2015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2462C-755C-4664-912D-6AD6FD589CD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92462C-755C-4664-912D-6AD6FD589CD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92462C-755C-4664-912D-6AD6FD589CD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491F66-074B-4C60-A2EC-ED58FBE3066C}" type="datetime1">
              <a:rPr lang="en-US" smtClean="0"/>
              <a:pPr/>
              <a:t>7/2/2015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B7DDF9-F0BB-4F17-AAF7-431D73F41045}" type="datetime1">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D2DEA5-0409-4374-8F83-B67122B257D7}" type="datetime1">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C5A28-BBC6-4B6F-A877-DC9A93FC3911}" type="datetime1">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B32FAA-0CA8-441A-8538-6CE8479D2838}" type="datetime1">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21B124-F160-4A70-826D-977E1D48FF9C}" type="datetime1">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02452B-7251-475C-B35A-9E87779D8296}" type="datetime1">
              <a:rPr lang="en-US" smtClean="0"/>
              <a:pPr/>
              <a:t>7/2/2015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9522D5-C252-4251-8E7E-680D7496F4ED}" type="datetime1">
              <a:rPr lang="en-US" smtClean="0"/>
              <a:pPr/>
              <a:t>7/2/2015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44CA3-B2D6-4399-8955-BAD4F1D8AFA9}" type="datetime1">
              <a:rPr lang="en-US" smtClean="0"/>
              <a:pPr/>
              <a:t>7/2/2015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DEEF36-86DC-406E-BAF2-0FE9B298FB01}" type="datetime1">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943AD1-8011-48DD-A629-5B0FB9DAF1D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963838-0798-4F47-B1CD-FDCC861089B8}" type="datetime1">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D943AD1-8011-48DD-A629-5B0FB9DAF1D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25CE1D-1E7B-43B6-ACB4-AB203398EFBD}" type="datetime1">
              <a:rPr lang="en-US" smtClean="0"/>
              <a:pPr/>
              <a:t>7/2/2015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943AD1-8011-48DD-A629-5B0FB9DAF1D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yvmc.com/anatomy/human-immunesyste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6858000"/>
          </a:xfrm>
        </p:spPr>
        <p:txBody>
          <a:bodyPr>
            <a:normAutofit lnSpcReduction="10000"/>
          </a:bodyPr>
          <a:lstStyle/>
          <a:p>
            <a:pPr algn="l"/>
            <a:endParaRPr lang="en-US" sz="2800" dirty="0" smtClean="0">
              <a:solidFill>
                <a:schemeClr val="tx1"/>
              </a:solidFill>
              <a:latin typeface="Arial Black" pitchFamily="34" charset="0"/>
              <a:cs typeface="Arial" pitchFamily="34" charset="0"/>
            </a:endParaRPr>
          </a:p>
          <a:p>
            <a:pPr algn="l"/>
            <a:r>
              <a:rPr lang="en-US" sz="2800" dirty="0" smtClean="0">
                <a:solidFill>
                  <a:schemeClr val="tx1"/>
                </a:solidFill>
                <a:latin typeface="Arial Black" pitchFamily="34" charset="0"/>
                <a:cs typeface="Arial" pitchFamily="34" charset="0"/>
              </a:rPr>
              <a:t>			DIVERSITY AND DIALOGUE </a:t>
            </a:r>
          </a:p>
          <a:p>
            <a:pPr algn="l"/>
            <a:r>
              <a:rPr lang="en-US" sz="2800" dirty="0" smtClean="0">
                <a:solidFill>
                  <a:schemeClr val="tx1"/>
                </a:solidFill>
                <a:latin typeface="Arial Black" pitchFamily="34" charset="0"/>
                <a:cs typeface="Arial" pitchFamily="34" charset="0"/>
              </a:rPr>
              <a:t> 				    IN 	</a:t>
            </a:r>
          </a:p>
          <a:p>
            <a:r>
              <a:rPr lang="en-US" sz="2800" dirty="0" smtClean="0">
                <a:solidFill>
                  <a:schemeClr val="tx1"/>
                </a:solidFill>
                <a:latin typeface="Arial Black" pitchFamily="34" charset="0"/>
                <a:cs typeface="Arial" pitchFamily="34" charset="0"/>
              </a:rPr>
              <a:t>			IMMUNITY</a:t>
            </a:r>
            <a:r>
              <a:rPr lang="en-US" sz="3200" dirty="0" smtClean="0">
                <a:solidFill>
                  <a:schemeClr val="tx1"/>
                </a:solidFill>
                <a:latin typeface="Arial Black" pitchFamily="34" charset="0"/>
                <a:cs typeface="Arial" pitchFamily="34" charset="0"/>
              </a:rPr>
              <a:t> TO HELMINTHS</a:t>
            </a:r>
          </a:p>
          <a:p>
            <a:pPr algn="just"/>
            <a:endParaRPr lang="en-US" sz="2400" dirty="0" smtClean="0">
              <a:solidFill>
                <a:schemeClr val="tx1"/>
              </a:solidFill>
              <a:latin typeface="Arial Black" pitchFamily="34" charset="0"/>
              <a:cs typeface="Arial" pitchFamily="34" charset="0"/>
            </a:endParaRPr>
          </a:p>
          <a:p>
            <a:pPr algn="just"/>
            <a:r>
              <a:rPr lang="en-US" sz="2400" dirty="0" smtClean="0">
                <a:solidFill>
                  <a:schemeClr val="tx1"/>
                </a:solidFill>
                <a:latin typeface="Arial Black" pitchFamily="34" charset="0"/>
                <a:cs typeface="Arial" pitchFamily="34" charset="0"/>
              </a:rPr>
              <a:t>				BY</a:t>
            </a:r>
          </a:p>
          <a:p>
            <a:pPr algn="just"/>
            <a:r>
              <a:rPr lang="en-US" sz="2400" dirty="0" smtClean="0">
                <a:solidFill>
                  <a:schemeClr val="tx1"/>
                </a:solidFill>
                <a:latin typeface="Arial Black" pitchFamily="34" charset="0"/>
                <a:cs typeface="Arial" pitchFamily="34" charset="0"/>
              </a:rPr>
              <a:t> 	 	</a:t>
            </a:r>
            <a:r>
              <a:rPr lang="en-US" sz="4000" dirty="0" smtClean="0">
                <a:solidFill>
                  <a:schemeClr val="tx1"/>
                </a:solidFill>
                <a:latin typeface="Franklin Gothic Heavy" pitchFamily="34" charset="0"/>
                <a:cs typeface="Arial" pitchFamily="34" charset="0"/>
              </a:rPr>
              <a:t>ABDULGANIYU, KAZEEM</a:t>
            </a:r>
            <a:r>
              <a:rPr lang="en-US" sz="2400" dirty="0" smtClean="0">
                <a:solidFill>
                  <a:schemeClr val="tx1"/>
                </a:solidFill>
                <a:latin typeface="Arial Black" pitchFamily="34" charset="0"/>
                <a:cs typeface="Arial" pitchFamily="34" charset="0"/>
              </a:rPr>
              <a:t> </a:t>
            </a:r>
          </a:p>
          <a:p>
            <a:pPr algn="just"/>
            <a:r>
              <a:rPr lang="en-US" sz="2400" dirty="0" smtClean="0">
                <a:latin typeface="Arial Black" pitchFamily="34" charset="0"/>
                <a:cs typeface="Arial" pitchFamily="34" charset="0"/>
              </a:rPr>
              <a:t>				</a:t>
            </a:r>
            <a:r>
              <a:rPr lang="en-US" sz="3200" dirty="0" smtClean="0">
                <a:solidFill>
                  <a:schemeClr val="tx1"/>
                </a:solidFill>
                <a:latin typeface="Arial Black" pitchFamily="34" charset="0"/>
                <a:cs typeface="Arial" pitchFamily="34" charset="0"/>
              </a:rPr>
              <a:t>180878</a:t>
            </a:r>
          </a:p>
          <a:p>
            <a:pPr algn="just"/>
            <a:endParaRPr lang="en-US" sz="2400" dirty="0" smtClean="0">
              <a:solidFill>
                <a:schemeClr val="tx1"/>
              </a:solidFill>
              <a:latin typeface="Arial Black" pitchFamily="34" charset="0"/>
              <a:cs typeface="Arial" pitchFamily="34" charset="0"/>
            </a:endParaRPr>
          </a:p>
          <a:p>
            <a:pPr algn="just"/>
            <a:r>
              <a:rPr lang="en-US" sz="2400" dirty="0" smtClean="0">
                <a:latin typeface="Arial Black" pitchFamily="34" charset="0"/>
                <a:cs typeface="Arial" pitchFamily="34" charset="0"/>
              </a:rPr>
              <a:t> 	</a:t>
            </a:r>
            <a:r>
              <a:rPr lang="en-US" sz="2800" dirty="0" smtClean="0">
                <a:solidFill>
                  <a:schemeClr val="tx1"/>
                </a:solidFill>
                <a:latin typeface="Arial Black" pitchFamily="34" charset="0"/>
                <a:cs typeface="Arial" pitchFamily="34" charset="0"/>
              </a:rPr>
              <a:t>Cellular Parasitology Programme</a:t>
            </a:r>
          </a:p>
          <a:p>
            <a:pPr algn="just"/>
            <a:endParaRPr lang="en-US" sz="2400" dirty="0" smtClean="0">
              <a:solidFill>
                <a:schemeClr val="tx1"/>
              </a:solidFill>
              <a:latin typeface="Arial Black" pitchFamily="34" charset="0"/>
              <a:cs typeface="Arial" pitchFamily="34" charset="0"/>
            </a:endParaRPr>
          </a:p>
          <a:p>
            <a:pPr algn="just"/>
            <a:r>
              <a:rPr lang="en-US" sz="2400" dirty="0" smtClean="0">
                <a:latin typeface="Arial Black" pitchFamily="34" charset="0"/>
                <a:cs typeface="Arial" pitchFamily="34" charset="0"/>
              </a:rPr>
              <a:t>		</a:t>
            </a:r>
            <a:r>
              <a:rPr lang="en-US" sz="2400" dirty="0" smtClean="0">
                <a:solidFill>
                  <a:schemeClr val="tx1"/>
                </a:solidFill>
                <a:latin typeface="Arial Black" pitchFamily="34" charset="0"/>
                <a:cs typeface="Arial" pitchFamily="34" charset="0"/>
              </a:rPr>
              <a:t>SUPERVISED BY: Dr  Chiaka I. Anumudu</a:t>
            </a:r>
          </a:p>
          <a:p>
            <a:pPr algn="just"/>
            <a:endParaRPr lang="en-US" sz="2400" dirty="0" smtClean="0">
              <a:latin typeface="Arial Black" pitchFamily="34" charset="0"/>
              <a:cs typeface="Arial" pitchFamily="34" charset="0"/>
            </a:endParaRPr>
          </a:p>
          <a:p>
            <a:pPr algn="just"/>
            <a:r>
              <a:rPr lang="en-US" sz="2400" dirty="0" smtClean="0">
                <a:solidFill>
                  <a:schemeClr val="tx1"/>
                </a:solidFill>
                <a:latin typeface="Arial Black" pitchFamily="34" charset="0"/>
                <a:cs typeface="Arial" pitchFamily="34" charset="0"/>
              </a:rPr>
              <a:t>			16</a:t>
            </a:r>
            <a:r>
              <a:rPr lang="en-US" sz="2400" baseline="30000" dirty="0" smtClean="0">
                <a:solidFill>
                  <a:schemeClr val="tx1"/>
                </a:solidFill>
                <a:latin typeface="Arial Black" pitchFamily="34" charset="0"/>
                <a:cs typeface="Arial" pitchFamily="34" charset="0"/>
              </a:rPr>
              <a:t>TH</a:t>
            </a:r>
            <a:r>
              <a:rPr lang="en-US" sz="2400" dirty="0" smtClean="0">
                <a:solidFill>
                  <a:schemeClr val="tx1"/>
                </a:solidFill>
                <a:latin typeface="Arial Black" pitchFamily="34" charset="0"/>
                <a:cs typeface="Arial" pitchFamily="34" charset="0"/>
              </a:rPr>
              <a:t> JUNE, 2015.</a:t>
            </a:r>
          </a:p>
          <a:p>
            <a:pPr algn="just"/>
            <a:endParaRPr lang="en-US" sz="2400" dirty="0" smtClean="0">
              <a:solidFill>
                <a:schemeClr val="tx1"/>
              </a:solidFill>
              <a:latin typeface="Arial Black" pitchFamily="34" charset="0"/>
              <a:cs typeface="Arial" pitchFamily="34" charset="0"/>
            </a:endParaRPr>
          </a:p>
          <a:p>
            <a:pPr algn="just"/>
            <a:endParaRPr lang="en-US" sz="2400" dirty="0" smtClean="0">
              <a:solidFill>
                <a:schemeClr val="tx1"/>
              </a:solidFill>
              <a:latin typeface="Arial Black" pitchFamily="34" charset="0"/>
              <a:cs typeface="Arial" pitchFamily="34" charset="0"/>
            </a:endParaRPr>
          </a:p>
          <a:p>
            <a:pPr algn="just"/>
            <a:endParaRPr lang="en-US" sz="2400" dirty="0" smtClean="0">
              <a:solidFill>
                <a:schemeClr val="tx1"/>
              </a:solidFill>
              <a:latin typeface="Arial Black" pitchFamily="34" charset="0"/>
              <a:cs typeface="Arial" pitchFamily="34" charset="0"/>
            </a:endParaRPr>
          </a:p>
          <a:p>
            <a:pPr algn="just"/>
            <a:endParaRPr lang="en-US" sz="2400" dirty="0">
              <a:solidFill>
                <a:schemeClr val="tx1"/>
              </a:solidFill>
              <a:latin typeface="Arial Black"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solidFill>
                  <a:schemeClr val="bg1"/>
                </a:solidFill>
                <a:latin typeface="Arial" pitchFamily="34" charset="0"/>
                <a:cs typeface="Arial" pitchFamily="34" charset="0"/>
              </a:rPr>
              <a:pPr/>
              <a:t>1</a:t>
            </a:fld>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t="2816"/>
          <a:stretch>
            <a:fillRect/>
          </a:stretch>
        </p:blipFill>
        <p:spPr bwMode="auto">
          <a:xfrm>
            <a:off x="0" y="1"/>
            <a:ext cx="9144000" cy="5333999"/>
          </a:xfrm>
          <a:prstGeom prst="rect">
            <a:avLst/>
          </a:prstGeom>
          <a:noFill/>
          <a:ln w="9525">
            <a:noFill/>
            <a:miter lim="800000"/>
            <a:headEnd/>
            <a:tailEnd/>
          </a:ln>
          <a:effectLst/>
        </p:spPr>
      </p:pic>
      <p:sp>
        <p:nvSpPr>
          <p:cNvPr id="5" name="Rectangle 4"/>
          <p:cNvSpPr/>
          <p:nvPr/>
        </p:nvSpPr>
        <p:spPr>
          <a:xfrm>
            <a:off x="0" y="5334000"/>
            <a:ext cx="9144000" cy="1200329"/>
          </a:xfrm>
          <a:prstGeom prst="rect">
            <a:avLst/>
          </a:prstGeom>
        </p:spPr>
        <p:txBody>
          <a:bodyPr wrap="square">
            <a:spAutoFit/>
          </a:bodyPr>
          <a:lstStyle/>
          <a:p>
            <a:pPr algn="just"/>
            <a:r>
              <a:rPr lang="en-US" sz="2400" dirty="0" smtClean="0">
                <a:latin typeface="Arial" pitchFamily="34" charset="0"/>
                <a:cs typeface="Arial" pitchFamily="34" charset="0"/>
              </a:rPr>
              <a:t>Fig 6: Dendritic cells capture Helminth products through receptors and control T cell responses.</a:t>
            </a:r>
          </a:p>
          <a:p>
            <a:pPr algn="just"/>
            <a:r>
              <a:rPr lang="en-US" sz="2400" dirty="0" smtClean="0">
                <a:latin typeface="Arial" pitchFamily="34" charset="0"/>
                <a:cs typeface="Arial" pitchFamily="34" charset="0"/>
              </a:rPr>
              <a:t>Source:</a:t>
            </a:r>
            <a:r>
              <a:rPr lang="en-US" dirty="0" smtClean="0">
                <a:latin typeface="Arial" pitchFamily="34" charset="0"/>
                <a:cs typeface="Arial" pitchFamily="34" charset="0"/>
              </a:rPr>
              <a:t> (Van Die and Cummings, 2010)</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6" name="Slide Number Placeholder 5"/>
          <p:cNvSpPr>
            <a:spLocks noGrp="1"/>
          </p:cNvSpPr>
          <p:nvPr>
            <p:ph type="sldNum" sz="quarter" idx="12"/>
          </p:nvPr>
        </p:nvSpPr>
        <p:spPr>
          <a:xfrm>
            <a:off x="8153400" y="6336792"/>
            <a:ext cx="609600" cy="521208"/>
          </a:xfrm>
        </p:spPr>
        <p:txBody>
          <a:bodyPr/>
          <a:lstStyle/>
          <a:p>
            <a:fld id="{2D943AD1-8011-48DD-A629-5B0FB9DAF1D6}" type="slidenum">
              <a:rPr lang="en-US" sz="2400" smtClean="0">
                <a:latin typeface="Arial" pitchFamily="34" charset="0"/>
                <a:cs typeface="Arial" pitchFamily="34" charset="0"/>
              </a:rPr>
              <a:pPr/>
              <a:t>10</a:t>
            </a:fld>
            <a:endParaRPr lang="en-US" sz="2400" dirty="0">
              <a:latin typeface="Arial" pitchFamily="34" charset="0"/>
              <a:cs typeface="Arial" pitchFamily="34" charset="0"/>
            </a:endParaRPr>
          </a:p>
        </p:txBody>
      </p:sp>
      <p:sp>
        <p:nvSpPr>
          <p:cNvPr id="7" name="Rectangle 6"/>
          <p:cNvSpPr/>
          <p:nvPr/>
        </p:nvSpPr>
        <p:spPr>
          <a:xfrm>
            <a:off x="8153400" y="6396335"/>
            <a:ext cx="356188" cy="461665"/>
          </a:xfrm>
          <a:prstGeom prst="rect">
            <a:avLst/>
          </a:prstGeom>
        </p:spPr>
        <p:txBody>
          <a:bodyPr wrap="none">
            <a:spAutoFit/>
          </a:bodyPr>
          <a:lstStyle/>
          <a:p>
            <a:r>
              <a:rPr lang="en-US" sz="2400" b="1" dirty="0" smtClean="0">
                <a:solidFill>
                  <a:srgbClr val="FFFFFF"/>
                </a:solidFill>
                <a:latin typeface="Arial" pitchFamily="34" charset="0"/>
                <a:cs typeface="Arial" pitchFamily="34" charset="0"/>
              </a:rPr>
              <a:t>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914400"/>
          </a:xfrm>
        </p:spPr>
        <p:txBody>
          <a:bodyPr>
            <a:noAutofit/>
          </a:bodyPr>
          <a:lstStyle/>
          <a:p>
            <a:pPr algn="just"/>
            <a:r>
              <a:rPr lang="en-US" sz="3600" dirty="0" smtClean="0">
                <a:latin typeface="Arial" pitchFamily="34" charset="0"/>
                <a:cs typeface="Arial" pitchFamily="34" charset="0"/>
              </a:rPr>
              <a:t> 		Diversity in type 2 Immunity</a:t>
            </a:r>
            <a:r>
              <a:rPr lang="en-US" sz="4400" dirty="0" smtClean="0">
                <a:latin typeface="Arial" pitchFamily="34" charset="0"/>
                <a:cs typeface="Arial" pitchFamily="34" charset="0"/>
              </a:rPr>
              <a:t> </a:t>
            </a:r>
            <a:endParaRPr lang="en-US" sz="4400" dirty="0">
              <a:latin typeface="Arial" pitchFamily="34" charset="0"/>
              <a:cs typeface="Arial" pitchFamily="34" charset="0"/>
            </a:endParaRPr>
          </a:p>
        </p:txBody>
      </p:sp>
      <p:sp>
        <p:nvSpPr>
          <p:cNvPr id="3" name="Content Placeholder 2"/>
          <p:cNvSpPr>
            <a:spLocks noGrp="1"/>
          </p:cNvSpPr>
          <p:nvPr>
            <p:ph idx="1"/>
          </p:nvPr>
        </p:nvSpPr>
        <p:spPr>
          <a:xfrm>
            <a:off x="228600" y="914400"/>
            <a:ext cx="8458200" cy="5211763"/>
          </a:xfrm>
        </p:spPr>
        <p:txBody>
          <a:bodyPr/>
          <a:lstStyle/>
          <a:p>
            <a:pPr algn="just">
              <a:buFont typeface="Wingdings" pitchFamily="2" charset="2"/>
              <a:buChar char="q"/>
            </a:pPr>
            <a:r>
              <a:rPr lang="en-US" dirty="0" smtClean="0">
                <a:latin typeface="Arial" pitchFamily="34" charset="0"/>
                <a:cs typeface="Arial" pitchFamily="34" charset="0"/>
              </a:rPr>
              <a:t>Effective interactions</a:t>
            </a:r>
            <a:r>
              <a:rPr lang="en-US" sz="2400" dirty="0" smtClean="0">
                <a:latin typeface="Arial" pitchFamily="34" charset="0"/>
                <a:cs typeface="Arial" pitchFamily="34" charset="0"/>
              </a:rPr>
              <a:t> between helminth and immune system drives the diversification of key immunological functions in type 2 immunity (Allen and </a:t>
            </a:r>
            <a:r>
              <a:rPr lang="en-US" sz="2400" dirty="0" err="1" smtClean="0">
                <a:latin typeface="Arial" pitchFamily="34" charset="0"/>
                <a:cs typeface="Arial" pitchFamily="34" charset="0"/>
              </a:rPr>
              <a:t>Maizels</a:t>
            </a:r>
            <a:r>
              <a:rPr lang="en-US" sz="2400" dirty="0" smtClean="0">
                <a:latin typeface="Arial" pitchFamily="34" charset="0"/>
                <a:cs typeface="Arial" pitchFamily="34" charset="0"/>
              </a:rPr>
              <a:t>, 2011).</a:t>
            </a:r>
          </a:p>
          <a:p>
            <a:pPr algn="just">
              <a:buFont typeface="Wingdings" pitchFamily="2" charset="2"/>
              <a:buChar char="v"/>
            </a:pPr>
            <a:endParaRPr lang="en-U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This diversity could be:  </a:t>
            </a:r>
          </a:p>
          <a:p>
            <a:pPr lvl="1" algn="just">
              <a:buFont typeface="Wingdings" pitchFamily="2" charset="2"/>
              <a:buChar char="ü"/>
            </a:pPr>
            <a:endParaRPr lang="en-US" sz="2200" dirty="0" smtClean="0">
              <a:latin typeface="Arial" pitchFamily="34" charset="0"/>
              <a:cs typeface="Arial" pitchFamily="34" charset="0"/>
            </a:endParaRPr>
          </a:p>
          <a:p>
            <a:pPr lvl="1" algn="just">
              <a:buFont typeface="Wingdings" pitchFamily="2" charset="2"/>
              <a:buChar char="ü"/>
            </a:pPr>
            <a:r>
              <a:rPr lang="en-US" sz="2200" dirty="0" smtClean="0">
                <a:latin typeface="Arial" pitchFamily="34" charset="0"/>
                <a:cs typeface="Arial" pitchFamily="34" charset="0"/>
              </a:rPr>
              <a:t>Context-specific Diversity: e.g. Thymic Stromal Lymphopoietin (TSLP) </a:t>
            </a:r>
          </a:p>
          <a:p>
            <a:pPr algn="just">
              <a:buNone/>
            </a:pPr>
            <a:endParaRPr lang="en-US" sz="2400" dirty="0" smtClean="0">
              <a:latin typeface="Arial" pitchFamily="34" charset="0"/>
              <a:cs typeface="Arial" pitchFamily="34" charset="0"/>
            </a:endParaRPr>
          </a:p>
          <a:p>
            <a:pPr lvl="1" algn="just">
              <a:buFont typeface="Wingdings" pitchFamily="2" charset="2"/>
              <a:buChar char="ü"/>
            </a:pPr>
            <a:r>
              <a:rPr lang="en-US" sz="2200" dirty="0" smtClean="0">
                <a:latin typeface="Arial" pitchFamily="34" charset="0"/>
                <a:cs typeface="Arial" pitchFamily="34" charset="0"/>
              </a:rPr>
              <a:t>Cell- specific Diversity: molecules produced by different cells perform different functions. e.g. Resistin Like Molecule </a:t>
            </a:r>
            <a:r>
              <a:rPr lang="el-GR" sz="2200" dirty="0" smtClean="0">
                <a:latin typeface="Arial" pitchFamily="34" charset="0"/>
                <a:cs typeface="Arial" pitchFamily="34" charset="0"/>
              </a:rPr>
              <a:t>α</a:t>
            </a:r>
            <a:r>
              <a:rPr lang="en-US" sz="2200" dirty="0" smtClean="0">
                <a:latin typeface="Arial" pitchFamily="34" charset="0"/>
                <a:cs typeface="Arial" pitchFamily="34" charset="0"/>
              </a:rPr>
              <a:t>/</a:t>
            </a:r>
            <a:r>
              <a:rPr lang="el-GR" sz="2200" dirty="0" smtClean="0">
                <a:latin typeface="Arial" pitchFamily="34" charset="0"/>
                <a:cs typeface="Arial" pitchFamily="34" charset="0"/>
              </a:rPr>
              <a:t>β</a:t>
            </a:r>
            <a:r>
              <a:rPr lang="en-US" sz="2200" dirty="0" smtClean="0">
                <a:latin typeface="Arial" pitchFamily="34" charset="0"/>
                <a:cs typeface="Arial" pitchFamily="34" charset="0"/>
              </a:rPr>
              <a:t> (RELM</a:t>
            </a:r>
            <a:r>
              <a:rPr lang="el-GR" sz="2200" dirty="0" smtClean="0">
                <a:latin typeface="Arial" pitchFamily="34" charset="0"/>
                <a:cs typeface="Arial" pitchFamily="34" charset="0"/>
              </a:rPr>
              <a:t> α</a:t>
            </a:r>
            <a:r>
              <a:rPr lang="en-US" sz="2200" dirty="0" smtClean="0">
                <a:latin typeface="Arial" pitchFamily="34" charset="0"/>
                <a:cs typeface="Arial" pitchFamily="34" charset="0"/>
              </a:rPr>
              <a:t>/</a:t>
            </a:r>
            <a:r>
              <a:rPr lang="el-GR" sz="2200" dirty="0" smtClean="0">
                <a:latin typeface="Arial" pitchFamily="34" charset="0"/>
                <a:cs typeface="Arial" pitchFamily="34" charset="0"/>
              </a:rPr>
              <a:t>β</a:t>
            </a:r>
            <a:r>
              <a:rPr lang="en-US" sz="2200" dirty="0" smtClean="0">
                <a:latin typeface="Arial" pitchFamily="34" charset="0"/>
                <a:cs typeface="Arial" pitchFamily="34" charset="0"/>
              </a:rPr>
              <a:t>).</a:t>
            </a:r>
          </a:p>
          <a:p>
            <a:pPr algn="just">
              <a:buNone/>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11</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943AD1-8011-48DD-A629-5B0FB9DAF1D6}" type="slidenum">
              <a:rPr lang="en-US" sz="2400" b="0" smtClean="0">
                <a:latin typeface="Arial" pitchFamily="34" charset="0"/>
                <a:cs typeface="Arial" pitchFamily="34" charset="0"/>
              </a:rPr>
              <a:pPr/>
              <a:t>12</a:t>
            </a:fld>
            <a:endParaRPr lang="en-US" sz="2400" b="0" dirty="0">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0" y="457200"/>
            <a:ext cx="8915400" cy="5105400"/>
          </a:xfrm>
          <a:prstGeom prst="rect">
            <a:avLst/>
          </a:prstGeom>
          <a:noFill/>
          <a:ln w="9525">
            <a:noFill/>
            <a:miter lim="800000"/>
            <a:headEnd/>
            <a:tailEnd/>
          </a:ln>
          <a:effectLst/>
        </p:spPr>
      </p:pic>
      <p:sp>
        <p:nvSpPr>
          <p:cNvPr id="7" name="TextBox 6"/>
          <p:cNvSpPr txBox="1"/>
          <p:nvPr/>
        </p:nvSpPr>
        <p:spPr>
          <a:xfrm>
            <a:off x="381000" y="5638800"/>
            <a:ext cx="7772400" cy="830997"/>
          </a:xfrm>
          <a:prstGeom prst="rect">
            <a:avLst/>
          </a:prstGeom>
          <a:noFill/>
        </p:spPr>
        <p:txBody>
          <a:bodyPr wrap="square" rtlCol="0">
            <a:spAutoFit/>
          </a:bodyPr>
          <a:lstStyle/>
          <a:p>
            <a:r>
              <a:rPr lang="en-US" sz="2400" dirty="0" smtClean="0">
                <a:latin typeface="Arial" pitchFamily="34" charset="0"/>
                <a:cs typeface="Arial" pitchFamily="34" charset="0"/>
              </a:rPr>
              <a:t>Fig 7: Cell-specific diversity in Type 2 immunity</a:t>
            </a:r>
          </a:p>
          <a:p>
            <a:r>
              <a:rPr lang="en-US" sz="2400" dirty="0" smtClean="0">
                <a:latin typeface="Arial" pitchFamily="34" charset="0"/>
                <a:cs typeface="Arial" pitchFamily="34" charset="0"/>
              </a:rPr>
              <a:t>Source: </a:t>
            </a:r>
            <a:r>
              <a:rPr lang="en-US" sz="2000" dirty="0" smtClean="0">
                <a:latin typeface="Arial" pitchFamily="34" charset="0"/>
                <a:cs typeface="Arial" pitchFamily="34" charset="0"/>
              </a:rPr>
              <a:t>(Allen and </a:t>
            </a:r>
            <a:r>
              <a:rPr lang="en-US" sz="2000" dirty="0" err="1" smtClean="0">
                <a:latin typeface="Arial" pitchFamily="34" charset="0"/>
                <a:cs typeface="Arial" pitchFamily="34" charset="0"/>
              </a:rPr>
              <a:t>Maizels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2011).</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943AD1-8011-48DD-A629-5B0FB9DAF1D6}" type="slidenum">
              <a:rPr lang="en-US" sz="2000" smtClean="0">
                <a:latin typeface="Arial" pitchFamily="34" charset="0"/>
                <a:cs typeface="Arial" pitchFamily="34" charset="0"/>
              </a:rPr>
              <a:pPr/>
              <a:t>13</a:t>
            </a:fld>
            <a:endParaRPr lang="en-US" sz="2000" dirty="0">
              <a:latin typeface="Arial" pitchFamily="34" charset="0"/>
              <a:cs typeface="Arial" pitchFamily="34" charset="0"/>
            </a:endParaRPr>
          </a:p>
        </p:txBody>
      </p:sp>
      <p:sp>
        <p:nvSpPr>
          <p:cNvPr id="8" name="TextBox 7"/>
          <p:cNvSpPr txBox="1"/>
          <p:nvPr/>
        </p:nvSpPr>
        <p:spPr>
          <a:xfrm>
            <a:off x="0" y="5105400"/>
            <a:ext cx="9144000" cy="1200329"/>
          </a:xfrm>
          <a:prstGeom prst="rect">
            <a:avLst/>
          </a:prstGeom>
          <a:noFill/>
        </p:spPr>
        <p:txBody>
          <a:bodyPr wrap="square" rtlCol="0">
            <a:spAutoFit/>
          </a:bodyPr>
          <a:lstStyle/>
          <a:p>
            <a:r>
              <a:rPr lang="en-US" sz="2400" dirty="0" smtClean="0">
                <a:latin typeface="Arial" pitchFamily="34" charset="0"/>
                <a:cs typeface="Arial" pitchFamily="34" charset="0"/>
              </a:rPr>
              <a:t>Fig 8: Effect of Arginase-1 expressing macrophages on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driven Fibrosis and inflammation.</a:t>
            </a:r>
          </a:p>
          <a:p>
            <a:r>
              <a:rPr lang="en-US" sz="2400" dirty="0" smtClean="0">
                <a:latin typeface="Arial" pitchFamily="34" charset="0"/>
                <a:cs typeface="Arial" pitchFamily="34" charset="0"/>
              </a:rPr>
              <a:t>Source: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Pesce</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et al.</a:t>
            </a:r>
            <a:r>
              <a:rPr lang="en-US" sz="2000" dirty="0" smtClean="0">
                <a:latin typeface="Arial" pitchFamily="34" charset="0"/>
                <a:cs typeface="Arial" pitchFamily="34" charset="0"/>
              </a:rPr>
              <a:t>, 2009).</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4572000" y="381000"/>
            <a:ext cx="4343400" cy="4038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t="1887" r="1754" b="5660"/>
          <a:stretch>
            <a:fillRect/>
          </a:stretch>
        </p:blipFill>
        <p:spPr bwMode="auto">
          <a:xfrm>
            <a:off x="0" y="381000"/>
            <a:ext cx="4419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p:spPr>
        <p:txBody>
          <a:bodyPr>
            <a:noAutofit/>
          </a:bodyPr>
          <a:lstStyle/>
          <a:p>
            <a:r>
              <a:rPr lang="en-US" sz="3200" b="0" dirty="0" smtClean="0">
                <a:effectLst/>
                <a:latin typeface="Arial" pitchFamily="34" charset="0"/>
                <a:cs typeface="Arial" pitchFamily="34" charset="0"/>
              </a:rPr>
              <a:t>	SIGNIFICANCE OF DIALOGUE IN </a:t>
            </a:r>
            <a:br>
              <a:rPr lang="en-US" sz="3200" b="0" dirty="0" smtClean="0">
                <a:effectLst/>
                <a:latin typeface="Arial" pitchFamily="34" charset="0"/>
                <a:cs typeface="Arial" pitchFamily="34" charset="0"/>
              </a:rPr>
            </a:br>
            <a:r>
              <a:rPr lang="en-US" sz="3200" dirty="0" smtClean="0">
                <a:latin typeface="Arial" pitchFamily="34" charset="0"/>
                <a:cs typeface="Arial" pitchFamily="34" charset="0"/>
              </a:rPr>
              <a:t>	             </a:t>
            </a:r>
            <a:r>
              <a:rPr lang="en-US" sz="3200" b="0" dirty="0" smtClean="0">
                <a:effectLst/>
                <a:latin typeface="Arial" pitchFamily="34" charset="0"/>
                <a:cs typeface="Arial" pitchFamily="34" charset="0"/>
              </a:rPr>
              <a:t>TYPE 2 </a:t>
            </a:r>
            <a:r>
              <a:rPr lang="en-US" sz="3200" dirty="0" smtClean="0">
                <a:latin typeface="Arial" pitchFamily="34" charset="0"/>
                <a:cs typeface="Arial" pitchFamily="34" charset="0"/>
              </a:rPr>
              <a:t>IMMUNITY</a:t>
            </a:r>
            <a:r>
              <a:rPr lang="en-US" sz="3200" b="0" dirty="0" smtClean="0">
                <a:effectLst/>
                <a:latin typeface="Arial" pitchFamily="34" charset="0"/>
                <a:cs typeface="Arial" pitchFamily="34" charset="0"/>
              </a:rPr>
              <a:t>  </a:t>
            </a:r>
            <a:endParaRPr lang="en-US" sz="3200" b="0" dirty="0">
              <a:effectLst/>
              <a:latin typeface="Arial" pitchFamily="34" charset="0"/>
              <a:cs typeface="Arial" pitchFamily="34" charset="0"/>
            </a:endParaRPr>
          </a:p>
        </p:txBody>
      </p:sp>
      <p:sp>
        <p:nvSpPr>
          <p:cNvPr id="2" name="Content Placeholder 1"/>
          <p:cNvSpPr>
            <a:spLocks noGrp="1"/>
          </p:cNvSpPr>
          <p:nvPr>
            <p:ph idx="1"/>
          </p:nvPr>
        </p:nvSpPr>
        <p:spPr>
          <a:xfrm>
            <a:off x="0" y="1752600"/>
            <a:ext cx="9144000" cy="4038600"/>
          </a:xfrm>
        </p:spPr>
        <p:txBody>
          <a:bodyPr>
            <a:normAutofit/>
          </a:bodyPr>
          <a:lstStyle/>
          <a:p>
            <a:pPr>
              <a:buNone/>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Maintenance of Homeostasis</a:t>
            </a:r>
          </a:p>
          <a:p>
            <a:pPr>
              <a:buNone/>
            </a:pPr>
            <a:endParaRPr lang="en-US" sz="2400" dirty="0" smtClean="0">
              <a:latin typeface="Arial" pitchFamily="34" charset="0"/>
              <a:cs typeface="Arial" pitchFamily="34" charset="0"/>
            </a:endParaRPr>
          </a:p>
          <a:p>
            <a:pPr>
              <a:buFont typeface="Wingdings" pitchFamily="2" charset="2"/>
              <a:buChar char="v"/>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Repair of Helminth-induced damage</a:t>
            </a:r>
          </a:p>
          <a:p>
            <a:pPr>
              <a:buNone/>
            </a:pPr>
            <a:endParaRPr lang="en-US" sz="2400" dirty="0" smtClean="0">
              <a:latin typeface="Arial" pitchFamily="34" charset="0"/>
              <a:cs typeface="Arial" pitchFamily="34" charset="0"/>
            </a:endParaRPr>
          </a:p>
          <a:p>
            <a:pPr>
              <a:buFont typeface="Wingdings" pitchFamily="2" charset="2"/>
              <a:buChar char="v"/>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Prevention of Allergic and autoimmune diseases</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14</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09600"/>
          </a:xfrm>
        </p:spPr>
        <p:txBody>
          <a:bodyPr>
            <a:normAutofit fontScale="90000"/>
          </a:bodyPr>
          <a:lstStyle/>
          <a:p>
            <a:r>
              <a:rPr lang="en-US" b="0" dirty="0" smtClean="0">
                <a:effectLst/>
                <a:latin typeface="Arial" pitchFamily="34" charset="0"/>
                <a:cs typeface="Arial" pitchFamily="34" charset="0"/>
              </a:rPr>
              <a:t>Maintenance of Homeostasis</a:t>
            </a:r>
            <a:endParaRPr lang="en-US" b="0" dirty="0">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15</a:t>
            </a:fld>
            <a:endParaRPr lang="en-US" sz="2400" dirty="0">
              <a:latin typeface="Arial" pitchFamily="34" charset="0"/>
              <a:cs typeface="Arial" pitchFamily="34" charset="0"/>
            </a:endParaRPr>
          </a:p>
        </p:txBody>
      </p:sp>
      <p:sp>
        <p:nvSpPr>
          <p:cNvPr id="7" name="TextBox 6"/>
          <p:cNvSpPr txBox="1"/>
          <p:nvPr/>
        </p:nvSpPr>
        <p:spPr>
          <a:xfrm>
            <a:off x="228600" y="914400"/>
            <a:ext cx="8915400" cy="4401205"/>
          </a:xfrm>
          <a:prstGeom prst="rect">
            <a:avLst/>
          </a:prstGeom>
          <a:noFill/>
        </p:spPr>
        <p:txBody>
          <a:bodyPr wrap="square" rtlCol="0">
            <a:spAutoFit/>
          </a:bodyPr>
          <a:lstStyle/>
          <a:p>
            <a:pPr algn="just">
              <a:buFont typeface="Wingdings" pitchFamily="2" charset="2"/>
              <a:buChar char="q"/>
            </a:pPr>
            <a:r>
              <a:rPr lang="en-US" sz="2800" dirty="0" smtClean="0">
                <a:latin typeface="Arial" pitchFamily="34" charset="0"/>
                <a:cs typeface="Arial" pitchFamily="34" charset="0"/>
              </a:rPr>
              <a:t>Effective dialogue between helminth and immune system helps in the maintenance of homeostasis through; </a:t>
            </a:r>
          </a:p>
          <a:p>
            <a:pPr>
              <a:buFont typeface="Wingdings" pitchFamily="2" charset="2"/>
              <a:buChar char="Ø"/>
            </a:pPr>
            <a:endParaRPr lang="en-US" sz="2800" dirty="0" smtClean="0">
              <a:latin typeface="Arial" pitchFamily="34" charset="0"/>
              <a:cs typeface="Arial" pitchFamily="34" charset="0"/>
            </a:endParaRPr>
          </a:p>
          <a:p>
            <a:pPr>
              <a:buFont typeface="Wingdings" pitchFamily="2" charset="2"/>
              <a:buChar char="Ø"/>
            </a:pPr>
            <a:endParaRPr lang="en-US" sz="2800" dirty="0" smtClean="0">
              <a:latin typeface="Arial" pitchFamily="34" charset="0"/>
              <a:cs typeface="Arial" pitchFamily="34" charset="0"/>
            </a:endParaRPr>
          </a:p>
          <a:p>
            <a:pPr>
              <a:buFont typeface="Wingdings" pitchFamily="2" charset="2"/>
              <a:buChar char="ü"/>
            </a:pPr>
            <a:r>
              <a:rPr lang="en-US" sz="2800" dirty="0" smtClean="0">
                <a:latin typeface="Arial" pitchFamily="34" charset="0"/>
                <a:cs typeface="Arial" pitchFamily="34" charset="0"/>
              </a:rPr>
              <a:t>Inflammatory control</a:t>
            </a:r>
          </a:p>
          <a:p>
            <a:endParaRPr lang="en-US" sz="2800" dirty="0" smtClean="0">
              <a:latin typeface="Arial" pitchFamily="34" charset="0"/>
              <a:cs typeface="Arial" pitchFamily="34" charset="0"/>
            </a:endParaRPr>
          </a:p>
          <a:p>
            <a:pPr>
              <a:buFont typeface="Wingdings" pitchFamily="2" charset="2"/>
              <a:buChar char="ü"/>
            </a:pPr>
            <a:r>
              <a:rPr lang="en-US" sz="2800" dirty="0" smtClean="0">
                <a:latin typeface="Arial" pitchFamily="34" charset="0"/>
                <a:cs typeface="Arial" pitchFamily="34" charset="0"/>
              </a:rPr>
              <a:t>Wound repair</a:t>
            </a:r>
          </a:p>
          <a:p>
            <a:endParaRPr lang="en-US" sz="2800" dirty="0" smtClean="0">
              <a:latin typeface="Arial" pitchFamily="34" charset="0"/>
              <a:cs typeface="Arial" pitchFamily="34" charset="0"/>
            </a:endParaRPr>
          </a:p>
          <a:p>
            <a:pPr>
              <a:buFont typeface="Wingdings" pitchFamily="2" charset="2"/>
              <a:buChar char="ü"/>
            </a:pPr>
            <a:r>
              <a:rPr lang="en-US" sz="2800" dirty="0" smtClean="0">
                <a:latin typeface="Arial" pitchFamily="34" charset="0"/>
                <a:cs typeface="Arial" pitchFamily="34" charset="0"/>
              </a:rPr>
              <a:t> Helminth resistance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16</a:t>
            </a:fld>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685800"/>
            <a:ext cx="9144000" cy="4343400"/>
          </a:xfrm>
          <a:prstGeom prst="rect">
            <a:avLst/>
          </a:prstGeom>
          <a:noFill/>
          <a:ln w="9525">
            <a:noFill/>
            <a:miter lim="800000"/>
            <a:headEnd/>
            <a:tailEnd/>
          </a:ln>
          <a:effectLst/>
        </p:spPr>
      </p:pic>
      <p:sp>
        <p:nvSpPr>
          <p:cNvPr id="6" name="TextBox 5"/>
          <p:cNvSpPr txBox="1"/>
          <p:nvPr/>
        </p:nvSpPr>
        <p:spPr>
          <a:xfrm>
            <a:off x="0" y="5181600"/>
            <a:ext cx="9144000" cy="1569660"/>
          </a:xfrm>
          <a:prstGeom prst="rect">
            <a:avLst/>
          </a:prstGeom>
          <a:noFill/>
        </p:spPr>
        <p:txBody>
          <a:bodyPr wrap="square" rtlCol="0">
            <a:spAutoFit/>
          </a:bodyPr>
          <a:lstStyle/>
          <a:p>
            <a:pPr algn="just"/>
            <a:r>
              <a:rPr lang="en-US" sz="2400" dirty="0" smtClean="0">
                <a:latin typeface="Arial" pitchFamily="34" charset="0"/>
                <a:cs typeface="Arial" pitchFamily="34" charset="0"/>
              </a:rPr>
              <a:t>Fig 9: Balance between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and regulatory T cells (Treg) responses help to maintain homeostasis through inflammatory control. </a:t>
            </a:r>
          </a:p>
          <a:p>
            <a:r>
              <a:rPr lang="en-US" sz="2400" dirty="0" smtClean="0">
                <a:latin typeface="Arial" pitchFamily="34" charset="0"/>
                <a:cs typeface="Arial" pitchFamily="34" charset="0"/>
              </a:rPr>
              <a:t>Source: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Everts</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et al., </a:t>
            </a:r>
            <a:r>
              <a:rPr lang="en-US" sz="2000" dirty="0" smtClean="0">
                <a:latin typeface="Arial" pitchFamily="34" charset="0"/>
                <a:cs typeface="Arial" pitchFamily="34" charset="0"/>
              </a:rPr>
              <a:t>2010)</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0" dirty="0" smtClean="0">
                <a:effectLst/>
                <a:latin typeface="Arial" pitchFamily="34" charset="0"/>
                <a:cs typeface="Arial" pitchFamily="34" charset="0"/>
              </a:rPr>
              <a:t>Repair of Helminth-induced damage</a:t>
            </a:r>
            <a:endParaRPr lang="en-US" sz="4000" b="0" dirty="0">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17</a:t>
            </a:fld>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838200"/>
            <a:ext cx="9144000" cy="4724400"/>
          </a:xfrm>
          <a:prstGeom prst="rect">
            <a:avLst/>
          </a:prstGeom>
          <a:noFill/>
          <a:ln w="9525">
            <a:noFill/>
            <a:miter lim="800000"/>
            <a:headEnd/>
            <a:tailEnd/>
          </a:ln>
          <a:effectLst/>
        </p:spPr>
      </p:pic>
      <p:sp>
        <p:nvSpPr>
          <p:cNvPr id="5" name="TextBox 4"/>
          <p:cNvSpPr txBox="1"/>
          <p:nvPr/>
        </p:nvSpPr>
        <p:spPr>
          <a:xfrm>
            <a:off x="0" y="5715000"/>
            <a:ext cx="9144000" cy="830997"/>
          </a:xfrm>
          <a:prstGeom prst="rect">
            <a:avLst/>
          </a:prstGeom>
          <a:noFill/>
        </p:spPr>
        <p:txBody>
          <a:bodyPr wrap="square" rtlCol="0">
            <a:spAutoFit/>
          </a:bodyPr>
          <a:lstStyle/>
          <a:p>
            <a:pPr algn="just"/>
            <a:r>
              <a:rPr lang="en-US" sz="2400" dirty="0" smtClean="0">
                <a:latin typeface="Arial" pitchFamily="34" charset="0"/>
                <a:cs typeface="Arial" pitchFamily="34" charset="0"/>
              </a:rPr>
              <a:t>Fig 10: Immunological dialogue in the repair of tissue damage. Source: </a:t>
            </a:r>
            <a:r>
              <a:rPr lang="en-US" dirty="0" smtClean="0">
                <a:latin typeface="Arial" pitchFamily="34" charset="0"/>
                <a:cs typeface="Arial" pitchFamily="34" charset="0"/>
              </a:rPr>
              <a:t>(Allen and </a:t>
            </a:r>
            <a:r>
              <a:rPr lang="en-US" dirty="0" err="1" smtClean="0">
                <a:latin typeface="Arial" pitchFamily="34" charset="0"/>
                <a:cs typeface="Arial" pitchFamily="34" charset="0"/>
              </a:rPr>
              <a:t>Maizels</a:t>
            </a:r>
            <a:r>
              <a:rPr lang="en-US" dirty="0" smtClean="0">
                <a:latin typeface="Arial" pitchFamily="34" charset="0"/>
                <a:cs typeface="Arial" pitchFamily="34" charset="0"/>
              </a:rPr>
              <a:t>, 2011).</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5562600"/>
          </a:xfrm>
          <a:prstGeom prst="rect">
            <a:avLst/>
          </a:prstGeom>
          <a:noFill/>
          <a:ln w="9525">
            <a:noFill/>
            <a:miter lim="800000"/>
            <a:headEnd/>
            <a:tailEnd/>
          </a:ln>
          <a:effectLst/>
        </p:spPr>
      </p:pic>
      <p:sp>
        <p:nvSpPr>
          <p:cNvPr id="5" name="Rectangle 4"/>
          <p:cNvSpPr/>
          <p:nvPr/>
        </p:nvSpPr>
        <p:spPr>
          <a:xfrm>
            <a:off x="0" y="5486400"/>
            <a:ext cx="9144000" cy="1200329"/>
          </a:xfrm>
          <a:prstGeom prst="rect">
            <a:avLst/>
          </a:prstGeom>
        </p:spPr>
        <p:txBody>
          <a:bodyPr wrap="square">
            <a:spAutoFit/>
          </a:bodyPr>
          <a:lstStyle/>
          <a:p>
            <a:pPr algn="just"/>
            <a:r>
              <a:rPr lang="en-US" sz="2400" dirty="0" smtClean="0">
                <a:latin typeface="Arial" pitchFamily="34" charset="0"/>
                <a:cs typeface="Arial" pitchFamily="34" charset="0"/>
              </a:rPr>
              <a:t>Fig 11: Ways by which immune-Helminth interactions help to maintain homeostasis within the host.</a:t>
            </a:r>
          </a:p>
          <a:p>
            <a:pPr algn="just"/>
            <a:r>
              <a:rPr lang="en-US" sz="2400" dirty="0" smtClean="0">
                <a:latin typeface="Arial" pitchFamily="34" charset="0"/>
                <a:cs typeface="Arial" pitchFamily="34" charset="0"/>
              </a:rPr>
              <a:t>Source: </a:t>
            </a:r>
            <a:r>
              <a:rPr lang="en-US" sz="2000" dirty="0" smtClean="0">
                <a:latin typeface="Arial" pitchFamily="34" charset="0"/>
                <a:cs typeface="Arial" pitchFamily="34" charset="0"/>
              </a:rPr>
              <a:t>(Allen and </a:t>
            </a:r>
            <a:r>
              <a:rPr lang="en-US" sz="2000" dirty="0" err="1" smtClean="0">
                <a:latin typeface="Arial" pitchFamily="34" charset="0"/>
                <a:cs typeface="Arial" pitchFamily="34" charset="0"/>
              </a:rPr>
              <a:t>Maizels</a:t>
            </a:r>
            <a:r>
              <a:rPr lang="en-US" sz="2000" dirty="0" smtClean="0">
                <a:latin typeface="Arial" pitchFamily="34" charset="0"/>
                <a:cs typeface="Arial" pitchFamily="34" charset="0"/>
              </a:rPr>
              <a:t> 2010)</a:t>
            </a:r>
            <a:r>
              <a:rPr lang="en-US" sz="2400" dirty="0" smtClean="0">
                <a:latin typeface="Arial" pitchFamily="34" charset="0"/>
                <a:cs typeface="Arial" pitchFamily="34" charset="0"/>
              </a:rPr>
              <a:t>. </a:t>
            </a:r>
            <a:r>
              <a:rPr lang="en-US" dirty="0" smtClean="0"/>
              <a:t> </a:t>
            </a:r>
            <a:endParaRPr lang="en-US" dirty="0"/>
          </a:p>
        </p:txBody>
      </p:sp>
      <p:sp>
        <p:nvSpPr>
          <p:cNvPr id="6" name="Slide Number Placeholder 5"/>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18</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20000"/>
          </a:bodyPr>
          <a:lstStyle/>
          <a:p>
            <a:pPr>
              <a:buFont typeface="Wingdings" pitchFamily="2" charset="2"/>
              <a:buChar char="q"/>
            </a:pPr>
            <a:r>
              <a:rPr lang="en-US" dirty="0" smtClean="0">
                <a:latin typeface="Arial" pitchFamily="34" charset="0"/>
                <a:cs typeface="Arial" pitchFamily="34" charset="0"/>
              </a:rPr>
              <a:t>Interaction between helminth and immune system helps to prevent the following diseases in the host.</a:t>
            </a:r>
          </a:p>
          <a:p>
            <a:pPr>
              <a:buNone/>
            </a:pPr>
            <a:endParaRPr lang="en-US" sz="2400" dirty="0" smtClean="0">
              <a:latin typeface="Arial" pitchFamily="34" charset="0"/>
              <a:cs typeface="Arial" pitchFamily="34" charset="0"/>
            </a:endParaRP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 Allergic diseases e.g. Asthma, rhinitis etc.</a:t>
            </a: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 Multiple Sclerosis (MS)</a:t>
            </a: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  Type I Diabetes (T1D)</a:t>
            </a: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 Inflammatory Bowel Disease (IBD)</a:t>
            </a:r>
          </a:p>
          <a:p>
            <a:pPr>
              <a:buFont typeface="Wingdings" pitchFamily="2" charset="2"/>
              <a:buChar char="ü"/>
            </a:pPr>
            <a:endParaRPr lang="en-US" sz="2400" dirty="0" smtClean="0">
              <a:latin typeface="Arial" pitchFamily="34" charset="0"/>
              <a:cs typeface="Arial" pitchFamily="34" charset="0"/>
            </a:endParaRPr>
          </a:p>
          <a:p>
            <a:pPr>
              <a:buFont typeface="Wingdings" pitchFamily="2" charset="2"/>
              <a:buChar char="ü"/>
            </a:pPr>
            <a:r>
              <a:rPr lang="en-US" sz="2400" dirty="0" smtClean="0">
                <a:latin typeface="Arial" pitchFamily="34" charset="0"/>
                <a:cs typeface="Arial" pitchFamily="34" charset="0"/>
              </a:rPr>
              <a:t>Rheumatoid Arthritis (RA)</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19</a:t>
            </a:fld>
            <a:endParaRPr lang="en-US" sz="2400" dirty="0">
              <a:latin typeface="Arial" pitchFamily="34" charset="0"/>
              <a:cs typeface="Arial" pitchFamily="34" charset="0"/>
            </a:endParaRPr>
          </a:p>
        </p:txBody>
      </p:sp>
      <p:sp>
        <p:nvSpPr>
          <p:cNvPr id="5" name="Rectangle 4"/>
          <p:cNvSpPr/>
          <p:nvPr/>
        </p:nvSpPr>
        <p:spPr>
          <a:xfrm>
            <a:off x="0" y="1"/>
            <a:ext cx="9144000" cy="1200329"/>
          </a:xfrm>
          <a:prstGeom prst="rect">
            <a:avLst/>
          </a:prstGeom>
        </p:spPr>
        <p:txBody>
          <a:bodyPr wrap="square">
            <a:spAutoFit/>
          </a:bodyPr>
          <a:lstStyle/>
          <a:p>
            <a:r>
              <a:rPr lang="en-US" sz="3600" dirty="0" smtClean="0">
                <a:latin typeface="Arial" pitchFamily="34" charset="0"/>
                <a:cs typeface="Arial" pitchFamily="34" charset="0"/>
              </a:rPr>
              <a:t>Prevention of Allergic and Autoimmune 		                   Disorders</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2</a:t>
            </a:fld>
            <a:endParaRPr lang="en-US" sz="2400" dirty="0">
              <a:latin typeface="Arial" pitchFamily="34" charset="0"/>
              <a:cs typeface="Arial" pitchFamily="34" charset="0"/>
            </a:endParaRPr>
          </a:p>
        </p:txBody>
      </p:sp>
      <p:pic>
        <p:nvPicPr>
          <p:cNvPr id="6" name="Picture 2"/>
          <p:cNvPicPr>
            <a:picLocks noChangeAspect="1" noChangeArrowheads="1"/>
          </p:cNvPicPr>
          <p:nvPr/>
        </p:nvPicPr>
        <p:blipFill>
          <a:blip r:embed="rId2"/>
          <a:srcRect t="1299"/>
          <a:stretch>
            <a:fillRect/>
          </a:stretch>
        </p:blipFill>
        <p:spPr bwMode="auto">
          <a:xfrm>
            <a:off x="0" y="0"/>
            <a:ext cx="9144000" cy="5562600"/>
          </a:xfrm>
          <a:prstGeom prst="rect">
            <a:avLst/>
          </a:prstGeom>
          <a:noFill/>
          <a:ln w="9525">
            <a:noFill/>
            <a:miter lim="800000"/>
            <a:headEnd/>
            <a:tailEnd/>
          </a:ln>
          <a:effectLst/>
        </p:spPr>
      </p:pic>
      <p:sp>
        <p:nvSpPr>
          <p:cNvPr id="7" name="Rectangle 6"/>
          <p:cNvSpPr/>
          <p:nvPr/>
        </p:nvSpPr>
        <p:spPr>
          <a:xfrm>
            <a:off x="0" y="5562600"/>
            <a:ext cx="8839200" cy="769441"/>
          </a:xfrm>
          <a:prstGeom prst="rect">
            <a:avLst/>
          </a:prstGeom>
        </p:spPr>
        <p:txBody>
          <a:bodyPr wrap="square">
            <a:spAutoFit/>
          </a:bodyPr>
          <a:lstStyle/>
          <a:p>
            <a:r>
              <a:rPr lang="en-US" sz="2400" dirty="0" smtClean="0">
                <a:latin typeface="Arial" pitchFamily="34" charset="0"/>
                <a:cs typeface="Arial" pitchFamily="34" charset="0"/>
              </a:rPr>
              <a:t>Fig1: Prevalence of Helminth infections in humans and rodents. </a:t>
            </a:r>
          </a:p>
          <a:p>
            <a:r>
              <a:rPr lang="en-US" sz="2000" dirty="0" smtClean="0">
                <a:latin typeface="Arial" pitchFamily="34" charset="0"/>
                <a:cs typeface="Arial" pitchFamily="34" charset="0"/>
              </a:rPr>
              <a:t>Source</a:t>
            </a:r>
            <a:r>
              <a:rPr lang="en-US" dirty="0" smtClean="0">
                <a:latin typeface="Arial" pitchFamily="34" charset="0"/>
                <a:cs typeface="Arial" pitchFamily="34" charset="0"/>
              </a:rPr>
              <a:t>: (</a:t>
            </a:r>
            <a:r>
              <a:rPr lang="en-US" dirty="0" err="1" smtClean="0">
                <a:latin typeface="Arial" pitchFamily="34" charset="0"/>
                <a:cs typeface="Arial" pitchFamily="34" charset="0"/>
              </a:rPr>
              <a:t>Maizels</a:t>
            </a:r>
            <a:r>
              <a:rPr lang="en-US" dirty="0" smtClean="0">
                <a:latin typeface="Arial" pitchFamily="34" charset="0"/>
                <a:cs typeface="Arial" pitchFamily="34" charset="0"/>
              </a:rPr>
              <a:t> </a:t>
            </a:r>
            <a:r>
              <a:rPr lang="en-US" i="1" dirty="0" smtClean="0">
                <a:latin typeface="Arial" pitchFamily="34" charset="0"/>
                <a:cs typeface="Arial" pitchFamily="34" charset="0"/>
              </a:rPr>
              <a:t>et al., </a:t>
            </a:r>
            <a:r>
              <a:rPr lang="en-US" dirty="0" smtClean="0">
                <a:latin typeface="Arial" pitchFamily="34" charset="0"/>
                <a:cs typeface="Arial" pitchFamily="34" charset="0"/>
              </a:rPr>
              <a:t>2009).</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609600"/>
            <a:ext cx="8610600" cy="4953000"/>
          </a:xfrm>
          <a:prstGeom prst="rect">
            <a:avLst/>
          </a:prstGeom>
          <a:noFill/>
          <a:ln w="9525">
            <a:noFill/>
            <a:miter lim="800000"/>
            <a:headEnd/>
            <a:tailEnd/>
          </a:ln>
          <a:effectLst/>
        </p:spPr>
      </p:pic>
      <p:sp>
        <p:nvSpPr>
          <p:cNvPr id="5" name="TextBox 4"/>
          <p:cNvSpPr txBox="1"/>
          <p:nvPr/>
        </p:nvSpPr>
        <p:spPr>
          <a:xfrm>
            <a:off x="304800" y="5334000"/>
            <a:ext cx="8534400"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Fig 12: Helminth species that have been reported to ameliorate the different autoimmune disorders. </a:t>
            </a:r>
          </a:p>
          <a:p>
            <a:pPr algn="just"/>
            <a:r>
              <a:rPr lang="en-US" sz="2400" dirty="0" smtClean="0">
                <a:latin typeface="Arial" pitchFamily="34" charset="0"/>
                <a:cs typeface="Arial" pitchFamily="34" charset="0"/>
              </a:rPr>
              <a:t>Source: </a:t>
            </a:r>
            <a:r>
              <a:rPr lang="en-US" dirty="0" smtClean="0">
                <a:latin typeface="Arial" pitchFamily="34" charset="0"/>
                <a:cs typeface="Arial" pitchFamily="34" charset="0"/>
              </a:rPr>
              <a:t>(</a:t>
            </a:r>
            <a:r>
              <a:rPr lang="en-US" dirty="0" err="1" smtClean="0">
                <a:latin typeface="Arial" pitchFamily="34" charset="0"/>
                <a:cs typeface="Arial" pitchFamily="34" charset="0"/>
              </a:rPr>
              <a:t>Kuijk</a:t>
            </a:r>
            <a:r>
              <a:rPr lang="en-US" dirty="0" smtClean="0">
                <a:latin typeface="Arial" pitchFamily="34" charset="0"/>
                <a:cs typeface="Arial" pitchFamily="34" charset="0"/>
              </a:rPr>
              <a:t> and Van Die, 2010).</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20</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21</a:t>
            </a:fld>
            <a:endParaRPr lang="en-US" sz="2400" dirty="0">
              <a:latin typeface="Arial" pitchFamily="34" charset="0"/>
              <a:cs typeface="Arial" pitchFamily="34" charset="0"/>
            </a:endParaRPr>
          </a:p>
        </p:txBody>
      </p:sp>
      <p:sp>
        <p:nvSpPr>
          <p:cNvPr id="7" name="TextBox 6"/>
          <p:cNvSpPr txBox="1"/>
          <p:nvPr/>
        </p:nvSpPr>
        <p:spPr>
          <a:xfrm>
            <a:off x="381000" y="5715000"/>
            <a:ext cx="8229600" cy="830997"/>
          </a:xfrm>
          <a:prstGeom prst="rect">
            <a:avLst/>
          </a:prstGeom>
          <a:noFill/>
        </p:spPr>
        <p:txBody>
          <a:bodyPr wrap="square" rtlCol="0">
            <a:spAutoFit/>
          </a:bodyPr>
          <a:lstStyle/>
          <a:p>
            <a:pPr algn="just"/>
            <a:r>
              <a:rPr lang="en-US" sz="2400" dirty="0" smtClean="0">
                <a:latin typeface="Arial" pitchFamily="34" charset="0"/>
                <a:cs typeface="Arial" pitchFamily="34" charset="0"/>
              </a:rPr>
              <a:t>Fig13: Possible mechanisms for Inhibition of Allergic responses by Helminths (</a:t>
            </a:r>
            <a:r>
              <a:rPr lang="en-US" sz="2400" dirty="0" err="1" smtClean="0">
                <a:latin typeface="Arial" pitchFamily="34" charset="0"/>
                <a:cs typeface="Arial" pitchFamily="34" charset="0"/>
              </a:rPr>
              <a:t>Erb</a:t>
            </a:r>
            <a:r>
              <a:rPr lang="en-US" sz="2400" dirty="0" smtClean="0">
                <a:latin typeface="Arial" pitchFamily="34" charset="0"/>
                <a:cs typeface="Arial" pitchFamily="34" charset="0"/>
              </a:rPr>
              <a:t>, 2009).</a:t>
            </a:r>
            <a:endParaRPr lang="en-US" sz="2400" dirty="0">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223838" y="685800"/>
            <a:ext cx="8696325"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15112"/>
          </a:xfrm>
        </p:spPr>
        <p:txBody>
          <a:bodyPr>
            <a:normAutofit/>
          </a:bodyPr>
          <a:lstStyle/>
          <a:p>
            <a:r>
              <a:rPr lang="en-US" sz="2400" dirty="0" smtClean="0">
                <a:latin typeface="Arial" pitchFamily="34" charset="0"/>
                <a:cs typeface="Arial" pitchFamily="34" charset="0"/>
              </a:rPr>
              <a:t>Table 2: Correlation between Helminth and Allergies</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000" smtClean="0">
                <a:latin typeface="Arial" pitchFamily="34" charset="0"/>
                <a:cs typeface="Arial" pitchFamily="34" charset="0"/>
              </a:rPr>
              <a:pPr/>
              <a:t>22</a:t>
            </a:fld>
            <a:endParaRPr lang="en-US" sz="2000" dirty="0">
              <a:latin typeface="Arial" pitchFamily="34" charset="0"/>
              <a:cs typeface="Arial" pitchFamily="34"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533400" y="609600"/>
          <a:ext cx="8229600" cy="5888736"/>
        </p:xfrm>
        <a:graphic>
          <a:graphicData uri="http://schemas.openxmlformats.org/drawingml/2006/table">
            <a:tbl>
              <a:tblPr/>
              <a:tblGrid>
                <a:gridCol w="1645748"/>
                <a:gridCol w="1645748"/>
                <a:gridCol w="1645748"/>
                <a:gridCol w="1645748"/>
                <a:gridCol w="1646608"/>
              </a:tblGrid>
              <a:tr h="544286">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Study </a:t>
                      </a:r>
                      <a:r>
                        <a:rPr lang="en-US" sz="1600" dirty="0" smtClean="0">
                          <a:latin typeface="Arial" pitchFamily="34" charset="0"/>
                          <a:ea typeface="Calibri"/>
                          <a:cs typeface="Arial" pitchFamily="34" charset="0"/>
                        </a:rPr>
                        <a:t>Country</a:t>
                      </a:r>
                      <a:endParaRPr lang="en-US" sz="1600" dirty="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Population (Age range)</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Helminth</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Outcome</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References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Gabon</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520 children (5-14 yrs)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Arial" pitchFamily="34" charset="0"/>
                          <a:ea typeface="Calibri"/>
                          <a:cs typeface="Arial" pitchFamily="34" charset="0"/>
                        </a:rPr>
                        <a:t>Schistosoma mansoni</a:t>
                      </a:r>
                      <a:endParaRPr lang="en-US" sz="160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Reduced skin reactivity to mite</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Van den Biggelaar </a:t>
                      </a:r>
                      <a:r>
                        <a:rPr lang="en-US" sz="1600" i="1">
                          <a:latin typeface="Arial" pitchFamily="34" charset="0"/>
                          <a:ea typeface="Calibri"/>
                          <a:cs typeface="Arial" pitchFamily="34" charset="0"/>
                        </a:rPr>
                        <a:t>et al (</a:t>
                      </a:r>
                      <a:r>
                        <a:rPr lang="en-US" sz="1600">
                          <a:latin typeface="Arial" pitchFamily="34" charset="0"/>
                          <a:ea typeface="Calibri"/>
                          <a:cs typeface="Arial" pitchFamily="34" charset="0"/>
                        </a:rPr>
                        <a:t>2000, 2001</a:t>
                      </a:r>
                      <a:r>
                        <a:rPr lang="en-US" sz="1600" i="1">
                          <a:latin typeface="Arial" pitchFamily="34" charset="0"/>
                          <a:ea typeface="Calibri"/>
                          <a:cs typeface="Arial" pitchFamily="34" charset="0"/>
                        </a:rPr>
                        <a:t>)</a:t>
                      </a:r>
                      <a:endParaRPr lang="en-US" sz="160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Brazil</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175 subjects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latin typeface="Arial" pitchFamily="34" charset="0"/>
                          <a:ea typeface="Calibri"/>
                          <a:cs typeface="Arial" pitchFamily="34" charset="0"/>
                        </a:rPr>
                        <a:t>Schistosoma mansoni</a:t>
                      </a:r>
                      <a:endParaRPr lang="en-US" sz="160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Reduced skin response to aeroallergens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Araujo </a:t>
                      </a:r>
                      <a:r>
                        <a:rPr lang="en-US" sz="1600" i="1">
                          <a:latin typeface="Arial" pitchFamily="34" charset="0"/>
                          <a:ea typeface="Calibri"/>
                          <a:cs typeface="Arial" pitchFamily="34" charset="0"/>
                        </a:rPr>
                        <a:t>et al (</a:t>
                      </a:r>
                      <a:r>
                        <a:rPr lang="en-US" sz="1600">
                          <a:latin typeface="Arial" pitchFamily="34" charset="0"/>
                          <a:ea typeface="Calibri"/>
                          <a:cs typeface="Arial" pitchFamily="34" charset="0"/>
                        </a:rPr>
                        <a:t>2000</a:t>
                      </a:r>
                      <a:r>
                        <a:rPr lang="en-US" sz="1600" i="1">
                          <a:latin typeface="Arial" pitchFamily="34" charset="0"/>
                          <a:ea typeface="Calibri"/>
                          <a:cs typeface="Arial" pitchFamily="34" charset="0"/>
                        </a:rPr>
                        <a:t>).</a:t>
                      </a:r>
                      <a:endParaRPr lang="en-US" sz="160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286">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Ethiopia</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604 Adults (˃16)</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Hookworm</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Reduced risk of wheezing</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Scrivener </a:t>
                      </a:r>
                      <a:r>
                        <a:rPr lang="en-US" sz="1600" i="1">
                          <a:latin typeface="Arial" pitchFamily="34" charset="0"/>
                          <a:ea typeface="Calibri"/>
                          <a:cs typeface="Arial" pitchFamily="34" charset="0"/>
                        </a:rPr>
                        <a:t>et al.</a:t>
                      </a:r>
                      <a:r>
                        <a:rPr lang="en-US" sz="1600">
                          <a:latin typeface="Arial" pitchFamily="34" charset="0"/>
                          <a:ea typeface="Calibri"/>
                          <a:cs typeface="Arial" pitchFamily="34" charset="0"/>
                        </a:rPr>
                        <a:t>(2001).</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571">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Uganda</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62 infants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err="1">
                          <a:latin typeface="Arial" pitchFamily="34" charset="0"/>
                          <a:ea typeface="Calibri"/>
                          <a:cs typeface="Arial" pitchFamily="34" charset="0"/>
                        </a:rPr>
                        <a:t>Filaria</a:t>
                      </a:r>
                      <a:r>
                        <a:rPr lang="en-US" sz="1600" dirty="0">
                          <a:latin typeface="Arial" pitchFamily="34" charset="0"/>
                          <a:ea typeface="Calibri"/>
                          <a:cs typeface="Arial" pitchFamily="34" charset="0"/>
                        </a:rPr>
                        <a:t> and Hookworm (Maternal </a:t>
                      </a:r>
                      <a:r>
                        <a:rPr lang="en-US" sz="1600" dirty="0" err="1">
                          <a:latin typeface="Arial" pitchFamily="34" charset="0"/>
                          <a:ea typeface="Calibri"/>
                          <a:cs typeface="Arial" pitchFamily="34" charset="0"/>
                        </a:rPr>
                        <a:t>Helminthiasis</a:t>
                      </a:r>
                      <a:r>
                        <a:rPr lang="en-US" sz="1600" dirty="0">
                          <a:latin typeface="Arial" pitchFamily="34" charset="0"/>
                          <a:ea typeface="Calibri"/>
                          <a:cs typeface="Arial" pitchFamily="34" charset="0"/>
                        </a:rPr>
                        <a:t>)</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Protection against infantile eczema</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Arial" pitchFamily="34" charset="0"/>
                          <a:ea typeface="Calibri"/>
                          <a:cs typeface="Arial" pitchFamily="34" charset="0"/>
                        </a:rPr>
                        <a:t>Elliot </a:t>
                      </a:r>
                      <a:r>
                        <a:rPr lang="en-US" sz="1600" i="1" dirty="0">
                          <a:latin typeface="Arial" pitchFamily="34" charset="0"/>
                          <a:ea typeface="Calibri"/>
                          <a:cs typeface="Arial" pitchFamily="34" charset="0"/>
                        </a:rPr>
                        <a:t>et al.</a:t>
                      </a:r>
                      <a:r>
                        <a:rPr lang="en-US" sz="1600" dirty="0">
                          <a:latin typeface="Arial" pitchFamily="34" charset="0"/>
                          <a:ea typeface="Calibri"/>
                          <a:cs typeface="Arial" pitchFamily="34" charset="0"/>
                        </a:rPr>
                        <a:t>(2005).</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Ethiopia</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563 children (1-4 years)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dirty="0">
                          <a:latin typeface="Arial" pitchFamily="34" charset="0"/>
                          <a:ea typeface="Calibri"/>
                          <a:cs typeface="Arial" pitchFamily="34" charset="0"/>
                        </a:rPr>
                        <a:t>Ascaris lumbricoides, Hookworm</a:t>
                      </a:r>
                      <a:endParaRPr lang="en-US" sz="1600" dirty="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Reduced Wheezing</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err="1">
                          <a:latin typeface="Arial" pitchFamily="34" charset="0"/>
                          <a:ea typeface="Calibri"/>
                          <a:cs typeface="Arial" pitchFamily="34" charset="0"/>
                        </a:rPr>
                        <a:t>Dagoye</a:t>
                      </a:r>
                      <a:r>
                        <a:rPr lang="en-US" sz="1600" dirty="0">
                          <a:latin typeface="Arial" pitchFamily="34" charset="0"/>
                          <a:ea typeface="Calibri"/>
                          <a:cs typeface="Arial" pitchFamily="34" charset="0"/>
                        </a:rPr>
                        <a:t> </a:t>
                      </a:r>
                      <a:r>
                        <a:rPr lang="en-US" sz="1600" i="1" dirty="0">
                          <a:latin typeface="Arial" pitchFamily="34" charset="0"/>
                          <a:ea typeface="Calibri"/>
                          <a:cs typeface="Arial" pitchFamily="34" charset="0"/>
                        </a:rPr>
                        <a:t>et al. </a:t>
                      </a:r>
                      <a:r>
                        <a:rPr lang="en-US" sz="1600" dirty="0">
                          <a:latin typeface="Arial" pitchFamily="34" charset="0"/>
                          <a:ea typeface="Calibri"/>
                          <a:cs typeface="Arial" pitchFamily="34" charset="0"/>
                        </a:rPr>
                        <a:t>(2003).</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571">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Nigeria</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Arial" pitchFamily="34" charset="0"/>
                          <a:ea typeface="Calibri"/>
                          <a:cs typeface="Arial" pitchFamily="34" charset="0"/>
                        </a:rPr>
                        <a:t>209 Adults</a:t>
                      </a:r>
                      <a:endParaRPr lang="en-US" sz="1600" dirty="0">
                        <a:latin typeface="Arial" pitchFamily="34" charset="0"/>
                        <a:ea typeface="Calibri"/>
                        <a:cs typeface="Arial" pitchFamily="34"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Arial" pitchFamily="34" charset="0"/>
                          <a:ea typeface="Calibri"/>
                          <a:cs typeface="Arial" pitchFamily="34" charset="0"/>
                        </a:rPr>
                        <a:t>Intestinal Helminths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Arial" pitchFamily="34" charset="0"/>
                          <a:ea typeface="Calibri"/>
                          <a:cs typeface="Arial" pitchFamily="34" charset="0"/>
                        </a:rPr>
                        <a:t>Promotion</a:t>
                      </a:r>
                      <a:r>
                        <a:rPr lang="en-US" sz="1600" baseline="0" dirty="0" smtClean="0">
                          <a:latin typeface="Arial" pitchFamily="34" charset="0"/>
                          <a:ea typeface="Calibri"/>
                          <a:cs typeface="Arial" pitchFamily="34" charset="0"/>
                        </a:rPr>
                        <a:t> of </a:t>
                      </a:r>
                      <a:r>
                        <a:rPr lang="en-US" sz="1600" dirty="0" smtClean="0">
                          <a:latin typeface="Arial" pitchFamily="34" charset="0"/>
                          <a:ea typeface="Calibri"/>
                          <a:cs typeface="Arial" pitchFamily="34" charset="0"/>
                        </a:rPr>
                        <a:t>inflammatory responses </a:t>
                      </a:r>
                      <a:r>
                        <a:rPr lang="en-US" sz="1600" dirty="0">
                          <a:latin typeface="Arial" pitchFamily="34" charset="0"/>
                          <a:ea typeface="Calibri"/>
                          <a:cs typeface="Arial" pitchFamily="34" charset="0"/>
                        </a:rPr>
                        <a:t>in Asthma patients</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err="1">
                          <a:latin typeface="Arial" pitchFamily="34" charset="0"/>
                          <a:ea typeface="Calibri"/>
                          <a:cs typeface="Arial" pitchFamily="34" charset="0"/>
                        </a:rPr>
                        <a:t>Arinola</a:t>
                      </a:r>
                      <a:r>
                        <a:rPr lang="en-US" sz="1600" dirty="0">
                          <a:latin typeface="Arial" pitchFamily="34" charset="0"/>
                          <a:ea typeface="Calibri"/>
                          <a:cs typeface="Arial" pitchFamily="34" charset="0"/>
                        </a:rPr>
                        <a:t> </a:t>
                      </a:r>
                      <a:r>
                        <a:rPr lang="en-US" sz="1600" i="1" dirty="0">
                          <a:latin typeface="Arial" pitchFamily="34" charset="0"/>
                          <a:ea typeface="Calibri"/>
                          <a:cs typeface="Arial" pitchFamily="34" charset="0"/>
                        </a:rPr>
                        <a:t>et al. </a:t>
                      </a:r>
                      <a:r>
                        <a:rPr lang="en-US" sz="1600" dirty="0">
                          <a:latin typeface="Arial" pitchFamily="34" charset="0"/>
                          <a:ea typeface="Calibri"/>
                          <a:cs typeface="Arial" pitchFamily="34" charset="0"/>
                        </a:rPr>
                        <a:t>2014</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492875"/>
            <a:ext cx="762000" cy="365125"/>
          </a:xfrm>
        </p:spPr>
        <p:txBody>
          <a:bodyPr/>
          <a:lstStyle/>
          <a:p>
            <a:fld id="{2D943AD1-8011-48DD-A629-5B0FB9DAF1D6}" type="slidenum">
              <a:rPr lang="en-US" sz="2400" smtClean="0">
                <a:latin typeface="Arial" pitchFamily="34" charset="0"/>
                <a:cs typeface="Arial" pitchFamily="34" charset="0"/>
              </a:rPr>
              <a:pPr/>
              <a:t>23</a:t>
            </a:fld>
            <a:endParaRPr lang="en-US" sz="2400" dirty="0">
              <a:latin typeface="Arial" pitchFamily="34" charset="0"/>
              <a:cs typeface="Arial" pitchFamily="34" charset="0"/>
            </a:endParaRPr>
          </a:p>
        </p:txBody>
      </p:sp>
      <p:pic>
        <p:nvPicPr>
          <p:cNvPr id="44035" name="Picture 3"/>
          <p:cNvPicPr>
            <a:picLocks noChangeAspect="1" noChangeArrowheads="1"/>
          </p:cNvPicPr>
          <p:nvPr/>
        </p:nvPicPr>
        <p:blipFill>
          <a:blip r:embed="rId2"/>
          <a:srcRect t="855" r="2817"/>
          <a:stretch>
            <a:fillRect/>
          </a:stretch>
        </p:blipFill>
        <p:spPr bwMode="auto">
          <a:xfrm rot="5400000">
            <a:off x="1524003" y="-1142999"/>
            <a:ext cx="6095998" cy="9144000"/>
          </a:xfrm>
          <a:prstGeom prst="rect">
            <a:avLst/>
          </a:prstGeom>
          <a:noFill/>
          <a:ln w="9525">
            <a:noFill/>
            <a:miter lim="800000"/>
            <a:headEnd/>
            <a:tailEnd/>
          </a:ln>
          <a:effectLst/>
        </p:spPr>
      </p:pic>
      <p:sp>
        <p:nvSpPr>
          <p:cNvPr id="7" name="TextBox 6"/>
          <p:cNvSpPr txBox="1"/>
          <p:nvPr/>
        </p:nvSpPr>
        <p:spPr>
          <a:xfrm>
            <a:off x="0" y="0"/>
            <a:ext cx="9144000" cy="461665"/>
          </a:xfrm>
          <a:prstGeom prst="rect">
            <a:avLst/>
          </a:prstGeom>
          <a:noFill/>
        </p:spPr>
        <p:txBody>
          <a:bodyPr wrap="square" rtlCol="0">
            <a:spAutoFit/>
          </a:bodyPr>
          <a:lstStyle/>
          <a:p>
            <a:r>
              <a:rPr lang="en-US" sz="2400" dirty="0" smtClean="0">
                <a:latin typeface="Arial" pitchFamily="34" charset="0"/>
                <a:cs typeface="Arial" pitchFamily="34" charset="0"/>
              </a:rPr>
              <a:t>Table 3: Correlation between Helminth and auto-immune diseases</a:t>
            </a:r>
            <a:endParaRPr lang="en-US" sz="2400" dirty="0">
              <a:latin typeface="Arial" pitchFamily="34" charset="0"/>
              <a:cs typeface="Arial" pitchFamily="34" charset="0"/>
            </a:endParaRPr>
          </a:p>
        </p:txBody>
      </p:sp>
      <p:sp>
        <p:nvSpPr>
          <p:cNvPr id="8" name="TextBox 7"/>
          <p:cNvSpPr txBox="1"/>
          <p:nvPr/>
        </p:nvSpPr>
        <p:spPr>
          <a:xfrm>
            <a:off x="685800" y="6400800"/>
            <a:ext cx="4038600" cy="457200"/>
          </a:xfrm>
          <a:prstGeom prst="rect">
            <a:avLst/>
          </a:prstGeom>
          <a:noFill/>
        </p:spPr>
        <p:txBody>
          <a:bodyPr wrap="square" rtlCol="0">
            <a:spAutoFit/>
          </a:bodyPr>
          <a:lstStyle/>
          <a:p>
            <a:r>
              <a:rPr lang="en-US" sz="2400" dirty="0" smtClean="0">
                <a:latin typeface="Arial" pitchFamily="34" charset="0"/>
                <a:cs typeface="Arial" pitchFamily="34" charset="0"/>
              </a:rPr>
              <a:t>(van </a:t>
            </a:r>
            <a:r>
              <a:rPr lang="en-US" sz="2400" dirty="0" err="1" smtClean="0">
                <a:latin typeface="Arial" pitchFamily="34" charset="0"/>
                <a:cs typeface="Arial" pitchFamily="34" charset="0"/>
              </a:rPr>
              <a:t>Riet</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et al. </a:t>
            </a:r>
            <a:r>
              <a:rPr lang="en-US" sz="2400" dirty="0" smtClean="0">
                <a:latin typeface="Arial" pitchFamily="34" charset="0"/>
                <a:cs typeface="Arial" pitchFamily="34" charset="0"/>
              </a:rPr>
              <a:t>2007)</a:t>
            </a:r>
            <a:endParaRPr lang="en-US"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09600"/>
          </a:xfrm>
        </p:spPr>
        <p:txBody>
          <a:bodyPr>
            <a:normAutofit fontScale="90000"/>
          </a:bodyPr>
          <a:lstStyle/>
          <a:p>
            <a:r>
              <a:rPr lang="en-US"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3" name="Content Placeholder 2"/>
          <p:cNvSpPr>
            <a:spLocks noGrp="1"/>
          </p:cNvSpPr>
          <p:nvPr>
            <p:ph idx="1"/>
          </p:nvPr>
        </p:nvSpPr>
        <p:spPr>
          <a:xfrm>
            <a:off x="152400" y="838200"/>
            <a:ext cx="8686800" cy="5715000"/>
          </a:xfrm>
        </p:spPr>
        <p:txBody>
          <a:bodyPr>
            <a:normAutofit lnSpcReduction="10000"/>
          </a:bodyPr>
          <a:lstStyle/>
          <a:p>
            <a:pPr algn="just">
              <a:buFont typeface="Wingdings" pitchFamily="2" charset="2"/>
              <a:buChar char="q"/>
            </a:pPr>
            <a:r>
              <a:rPr lang="en-US" sz="2400" dirty="0" smtClean="0">
                <a:latin typeface="Arial" pitchFamily="34" charset="0"/>
                <a:cs typeface="Arial" pitchFamily="34" charset="0"/>
              </a:rPr>
              <a:t>Helminths are multicellular worm-like organisms of which many species are parasitic.</a:t>
            </a:r>
          </a:p>
          <a:p>
            <a:pPr algn="just">
              <a:buNone/>
            </a:pPr>
            <a:r>
              <a:rPr lang="en-US" sz="2400" dirty="0" smtClean="0">
                <a:latin typeface="Arial" pitchFamily="34" charset="0"/>
                <a:cs typeface="Arial" pitchFamily="34" charset="0"/>
              </a:rPr>
              <a:t> </a:t>
            </a:r>
          </a:p>
          <a:p>
            <a:pPr algn="just">
              <a:buFont typeface="Wingdings" pitchFamily="2" charset="2"/>
              <a:buChar char="q"/>
            </a:pPr>
            <a:r>
              <a:rPr lang="en-US" sz="2400" dirty="0" smtClean="0">
                <a:latin typeface="Arial" pitchFamily="34" charset="0"/>
                <a:cs typeface="Arial" pitchFamily="34" charset="0"/>
              </a:rPr>
              <a:t>Helminth infections are characterized by polarizing towards a T helper 2 type response as well as regulatory responses. </a:t>
            </a:r>
          </a:p>
          <a:p>
            <a:pPr algn="just">
              <a:buFont typeface="Wingdings" pitchFamily="2" charset="2"/>
              <a:buChar char="q"/>
            </a:pPr>
            <a:endParaRPr lang="en-U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Effective dialogue between the helminths and the host immune system have been observed to drive the diversification of key immunological  functions that enable the helminths to survive for many years and prevent the host from allergic and autoimmune diseases.</a:t>
            </a:r>
          </a:p>
          <a:p>
            <a:pPr algn="just">
              <a:buNone/>
            </a:pPr>
            <a:r>
              <a:rPr lang="en-US" sz="2400" dirty="0" smtClean="0">
                <a:latin typeface="Arial" pitchFamily="34" charset="0"/>
                <a:cs typeface="Arial" pitchFamily="34" charset="0"/>
              </a:rPr>
              <a:t> </a:t>
            </a:r>
          </a:p>
          <a:p>
            <a:pPr algn="just">
              <a:buNone/>
            </a:pPr>
            <a:endParaRPr lang="en-US" sz="2400" dirty="0" smtClean="0">
              <a:latin typeface="Arial" pitchFamily="34" charset="0"/>
              <a:cs typeface="Arial" pitchFamily="34" charset="0"/>
            </a:endParaRPr>
          </a:p>
          <a:p>
            <a:pPr algn="just">
              <a:buNone/>
            </a:pPr>
            <a:endParaRPr lang="en-US" sz="2400" dirty="0" smtClean="0">
              <a:latin typeface="Arial" pitchFamily="34" charset="0"/>
              <a:cs typeface="Arial" pitchFamily="34" charset="0"/>
            </a:endParaRPr>
          </a:p>
          <a:p>
            <a:pPr algn="just">
              <a:buNone/>
            </a:pP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24</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None/>
            </a:pPr>
            <a:r>
              <a:rPr lang="en-US" sz="4800" dirty="0" smtClean="0">
                <a:latin typeface="Arial" pitchFamily="34" charset="0"/>
                <a:cs typeface="Arial" pitchFamily="34" charset="0"/>
              </a:rPr>
              <a:t>			</a:t>
            </a:r>
            <a:r>
              <a:rPr lang="en-US" sz="4800" b="1" dirty="0" smtClean="0">
                <a:latin typeface="Arial" pitchFamily="34" charset="0"/>
                <a:cs typeface="Arial" pitchFamily="34" charset="0"/>
              </a:rPr>
              <a:t>THANK YOU</a:t>
            </a:r>
          </a:p>
          <a:p>
            <a:pPr>
              <a:buNone/>
            </a:pPr>
            <a:r>
              <a:rPr lang="en-US" sz="4800" b="1" dirty="0" smtClean="0">
                <a:latin typeface="Arial" pitchFamily="34" charset="0"/>
                <a:cs typeface="Arial" pitchFamily="34" charset="0"/>
              </a:rPr>
              <a:t>				</a:t>
            </a:r>
          </a:p>
          <a:p>
            <a:pPr>
              <a:buNone/>
            </a:pPr>
            <a:r>
              <a:rPr lang="en-US" sz="4800" b="1" dirty="0" smtClean="0">
                <a:latin typeface="Arial" pitchFamily="34" charset="0"/>
                <a:cs typeface="Arial" pitchFamily="34" charset="0"/>
              </a:rPr>
              <a:t>				FOR </a:t>
            </a:r>
          </a:p>
          <a:p>
            <a:pPr>
              <a:buNone/>
            </a:pPr>
            <a:endParaRPr lang="en-US" sz="4800" b="1" dirty="0" smtClean="0">
              <a:latin typeface="Arial" pitchFamily="34" charset="0"/>
              <a:cs typeface="Arial" pitchFamily="34" charset="0"/>
            </a:endParaRPr>
          </a:p>
          <a:p>
            <a:pPr>
              <a:buNone/>
            </a:pPr>
            <a:r>
              <a:rPr lang="en-US" sz="4800" b="1" dirty="0" smtClean="0">
                <a:latin typeface="Arial" pitchFamily="34" charset="0"/>
                <a:cs typeface="Arial" pitchFamily="34" charset="0"/>
              </a:rPr>
              <a:t>			LISTENING</a:t>
            </a:r>
            <a:endParaRPr lang="en-US" sz="4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mtClean="0"/>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ozeem Alagbo\Pictures\Immune_system_large.jpg"/>
          <p:cNvPicPr>
            <a:picLocks noChangeAspect="1" noChangeArrowheads="1"/>
          </p:cNvPicPr>
          <p:nvPr/>
        </p:nvPicPr>
        <p:blipFill>
          <a:blip r:embed="rId3"/>
          <a:srcRect b="5307"/>
          <a:stretch>
            <a:fillRect/>
          </a:stretch>
        </p:blipFill>
        <p:spPr bwMode="auto">
          <a:xfrm>
            <a:off x="228600" y="0"/>
            <a:ext cx="8639175" cy="5867400"/>
          </a:xfrm>
          <a:prstGeom prst="rect">
            <a:avLst/>
          </a:prstGeom>
          <a:noFill/>
        </p:spPr>
      </p:pic>
      <p:sp>
        <p:nvSpPr>
          <p:cNvPr id="4" name="TextBox 3"/>
          <p:cNvSpPr txBox="1"/>
          <p:nvPr/>
        </p:nvSpPr>
        <p:spPr>
          <a:xfrm>
            <a:off x="0" y="6095999"/>
            <a:ext cx="8763000" cy="923330"/>
          </a:xfrm>
          <a:prstGeom prst="rect">
            <a:avLst/>
          </a:prstGeom>
          <a:noFill/>
        </p:spPr>
        <p:txBody>
          <a:bodyPr wrap="square" rtlCol="0">
            <a:spAutoFit/>
          </a:bodyPr>
          <a:lstStyle/>
          <a:p>
            <a:r>
              <a:rPr lang="en-US" dirty="0" smtClean="0">
                <a:latin typeface="Arial Black" pitchFamily="34" charset="0"/>
                <a:cs typeface="Arial" pitchFamily="34" charset="0"/>
              </a:rPr>
              <a:t>Fig 2: Schematic representation of human Immune system.</a:t>
            </a:r>
          </a:p>
          <a:p>
            <a:r>
              <a:rPr lang="en-US" dirty="0" smtClean="0">
                <a:latin typeface="Arial Black" pitchFamily="34" charset="0"/>
                <a:cs typeface="Arial" pitchFamily="34" charset="0"/>
              </a:rPr>
              <a:t>Source: </a:t>
            </a:r>
            <a:r>
              <a:rPr lang="en-US" dirty="0" smtClean="0">
                <a:latin typeface="Arial Black" pitchFamily="34" charset="0"/>
                <a:cs typeface="Arial" pitchFamily="34" charset="0"/>
                <a:hlinkClick r:id="rId4"/>
              </a:rPr>
              <a:t>www.myvmc.com/anatomy/human-immunesystem/</a:t>
            </a:r>
            <a:r>
              <a:rPr lang="en-US" dirty="0" smtClean="0">
                <a:latin typeface="Arial Black" pitchFamily="34" charset="0"/>
                <a:cs typeface="Arial" pitchFamily="34" charset="0"/>
              </a:rPr>
              <a:t> </a:t>
            </a:r>
          </a:p>
          <a:p>
            <a:r>
              <a:rPr lang="en-US" dirty="0" smtClean="0">
                <a:latin typeface="Arial Black" pitchFamily="34" charset="0"/>
                <a:cs typeface="Arial" pitchFamily="34" charset="0"/>
              </a:rPr>
              <a:t> </a:t>
            </a:r>
            <a:endParaRPr lang="en-US" dirty="0">
              <a:latin typeface="Arial Black" pitchFamily="34" charset="0"/>
              <a:cs typeface="Arial" pitchFamily="34" charset="0"/>
            </a:endParaRPr>
          </a:p>
        </p:txBody>
      </p:sp>
      <p:sp>
        <p:nvSpPr>
          <p:cNvPr id="5" name="Slide Number Placeholder 4"/>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3</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pPr algn="l"/>
            <a:r>
              <a:rPr lang="en-US" sz="2800" dirty="0" smtClean="0">
                <a:latin typeface="Arial" pitchFamily="34" charset="0"/>
                <a:cs typeface="Arial" pitchFamily="34" charset="0"/>
              </a:rPr>
              <a:t>	</a:t>
            </a:r>
            <a:r>
              <a:rPr lang="en-US" sz="4900" dirty="0" smtClean="0">
                <a:latin typeface="Arial" pitchFamily="34" charset="0"/>
                <a:cs typeface="Arial" pitchFamily="34" charset="0"/>
              </a:rPr>
              <a:t>IMMUNITY TO HELMINTHS</a:t>
            </a:r>
            <a:endParaRPr lang="en-US" sz="4900" dirty="0">
              <a:latin typeface="Arial" pitchFamily="34" charset="0"/>
              <a:cs typeface="Arial" pitchFamily="34" charset="0"/>
            </a:endParaRPr>
          </a:p>
        </p:txBody>
      </p:sp>
      <p:sp>
        <p:nvSpPr>
          <p:cNvPr id="3" name="Content Placeholder 2"/>
          <p:cNvSpPr>
            <a:spLocks noGrp="1"/>
          </p:cNvSpPr>
          <p:nvPr>
            <p:ph idx="1"/>
          </p:nvPr>
        </p:nvSpPr>
        <p:spPr>
          <a:xfrm>
            <a:off x="457200" y="914400"/>
            <a:ext cx="8229600" cy="5562600"/>
          </a:xfrm>
        </p:spPr>
        <p:txBody>
          <a:bodyPr>
            <a:normAutofit/>
          </a:bodyPr>
          <a:lstStyle/>
          <a:p>
            <a:pPr algn="just">
              <a:buFont typeface="Wingdings" pitchFamily="2" charset="2"/>
              <a:buChar char="q"/>
            </a:pPr>
            <a:r>
              <a:rPr lang="en-US" sz="2400" dirty="0" smtClean="0">
                <a:latin typeface="Arial" pitchFamily="34" charset="0"/>
                <a:cs typeface="Arial" pitchFamily="34" charset="0"/>
              </a:rPr>
              <a:t>The immune responses of the hosts to Helminth infections are generally characterized by T helper 2 Type responses </a:t>
            </a:r>
            <a:r>
              <a:rPr lang="en-US" sz="2000" dirty="0" smtClean="0">
                <a:latin typeface="Arial" pitchFamily="34" charset="0"/>
                <a:cs typeface="Arial" pitchFamily="34" charset="0"/>
              </a:rPr>
              <a:t> (Moreau and Chauvin, 2009</a:t>
            </a:r>
            <a:r>
              <a:rPr lang="en-US" sz="2400" dirty="0" smtClean="0">
                <a:latin typeface="Arial" pitchFamily="34" charset="0"/>
                <a:cs typeface="Arial" pitchFamily="34" charset="0"/>
              </a:rPr>
              <a:t>).</a:t>
            </a:r>
          </a:p>
          <a:p>
            <a:pPr algn="just">
              <a:buNone/>
            </a:pPr>
            <a:endParaRPr lang="en-US" sz="2400" dirty="0" smtClean="0">
              <a:latin typeface="Arial" pitchFamily="34" charset="0"/>
              <a:cs typeface="Arial" pitchFamily="34" charset="0"/>
            </a:endParaRPr>
          </a:p>
          <a:p>
            <a:pPr algn="just">
              <a:buFont typeface="Wingdings" pitchFamily="2" charset="2"/>
              <a:buChar char="v"/>
            </a:pPr>
            <a:endParaRPr lang="en-U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response is characterized by the expression of type 2 cytokines such as Interleukin (IL-4), IL-5, IL-9 and IL-13 </a:t>
            </a:r>
            <a:r>
              <a:rPr lang="en-US" sz="2000" dirty="0" smtClean="0">
                <a:latin typeface="Arial" pitchFamily="34" charset="0"/>
                <a:cs typeface="Arial" pitchFamily="34" charset="0"/>
              </a:rPr>
              <a:t>(Neill and McKenzie, 2009)</a:t>
            </a:r>
            <a:r>
              <a:rPr lang="en-US" sz="2400" dirty="0" smtClean="0">
                <a:latin typeface="Arial" pitchFamily="34" charset="0"/>
                <a:cs typeface="Arial" pitchFamily="34" charset="0"/>
              </a:rPr>
              <a:t>.</a:t>
            </a:r>
          </a:p>
          <a:p>
            <a:pPr algn="just">
              <a:buNone/>
            </a:pPr>
            <a:endParaRPr lang="en-US" sz="2400" dirty="0" smtClean="0">
              <a:latin typeface="Arial" pitchFamily="34" charset="0"/>
              <a:cs typeface="Arial" pitchFamily="34" charset="0"/>
            </a:endParaRPr>
          </a:p>
          <a:p>
            <a:pPr algn="just">
              <a:buNone/>
            </a:pPr>
            <a:endParaRPr lang="en-U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This immunity is generally designated as “</a:t>
            </a:r>
            <a:r>
              <a:rPr lang="en-US" sz="2400" b="1" dirty="0" smtClean="0">
                <a:latin typeface="Arial" pitchFamily="34" charset="0"/>
                <a:cs typeface="Arial" pitchFamily="34" charset="0"/>
              </a:rPr>
              <a:t>Type 2 immunity</a:t>
            </a:r>
            <a:r>
              <a:rPr lang="en-US" sz="2400" dirty="0" smtClean="0">
                <a:latin typeface="Arial" pitchFamily="34" charset="0"/>
                <a:cs typeface="Arial" pitchFamily="34" charset="0"/>
              </a:rPr>
              <a:t>” since it encompasses both innate and Adaptive immune players </a:t>
            </a:r>
            <a:r>
              <a:rPr lang="en-US" sz="2000" dirty="0" smtClean="0">
                <a:latin typeface="Arial" pitchFamily="34" charset="0"/>
                <a:cs typeface="Arial" pitchFamily="34" charset="0"/>
              </a:rPr>
              <a:t>(Allen and </a:t>
            </a:r>
            <a:r>
              <a:rPr lang="en-US" sz="2000" dirty="0" err="1" smtClean="0">
                <a:latin typeface="Arial" pitchFamily="34" charset="0"/>
                <a:cs typeface="Arial" pitchFamily="34" charset="0"/>
              </a:rPr>
              <a:t>Maizels</a:t>
            </a:r>
            <a:r>
              <a:rPr lang="en-US" sz="2000" dirty="0" smtClean="0">
                <a:latin typeface="Arial" pitchFamily="34" charset="0"/>
                <a:cs typeface="Arial" pitchFamily="34" charset="0"/>
              </a:rPr>
              <a:t> 2011)</a:t>
            </a:r>
            <a:r>
              <a:rPr lang="en-US" sz="2400" dirty="0" smtClean="0">
                <a:latin typeface="Arial" pitchFamily="34" charset="0"/>
                <a:cs typeface="Arial" pitchFamily="34" charset="0"/>
              </a:rPr>
              <a:t>.</a:t>
            </a:r>
          </a:p>
          <a:p>
            <a:pPr algn="just">
              <a:buNone/>
            </a:pPr>
            <a:endParaRPr lang="en-US" sz="2400" dirty="0" smtClean="0">
              <a:latin typeface="Arial" pitchFamily="34" charset="0"/>
              <a:cs typeface="Arial" pitchFamily="34" charset="0"/>
            </a:endParaRPr>
          </a:p>
          <a:p>
            <a:pPr algn="just">
              <a:buNone/>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4</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a:effectLst/>
        </p:spPr>
      </p:pic>
      <p:sp>
        <p:nvSpPr>
          <p:cNvPr id="5" name="TextBox 4"/>
          <p:cNvSpPr txBox="1"/>
          <p:nvPr/>
        </p:nvSpPr>
        <p:spPr>
          <a:xfrm>
            <a:off x="0" y="5486400"/>
            <a:ext cx="8915400" cy="954107"/>
          </a:xfrm>
          <a:prstGeom prst="rect">
            <a:avLst/>
          </a:prstGeom>
          <a:noFill/>
        </p:spPr>
        <p:txBody>
          <a:bodyPr wrap="square" rtlCol="0">
            <a:spAutoFit/>
          </a:bodyPr>
          <a:lstStyle/>
          <a:p>
            <a:r>
              <a:rPr lang="en-US" sz="3200" dirty="0" smtClean="0">
                <a:latin typeface="Arial" pitchFamily="34" charset="0"/>
                <a:cs typeface="Arial" pitchFamily="34" charset="0"/>
              </a:rPr>
              <a:t>Fig 3: Components of Type 2 Immunity.</a:t>
            </a:r>
          </a:p>
          <a:p>
            <a:r>
              <a:rPr lang="en-US" sz="2400" dirty="0" smtClean="0">
                <a:latin typeface="Arial" pitchFamily="34" charset="0"/>
                <a:cs typeface="Arial" pitchFamily="34" charset="0"/>
              </a:rPr>
              <a:t>Source: </a:t>
            </a:r>
            <a:r>
              <a:rPr lang="en-US" sz="1600" dirty="0" smtClean="0">
                <a:latin typeface="Arial" pitchFamily="34" charset="0"/>
                <a:cs typeface="Arial" pitchFamily="34" charset="0"/>
              </a:rPr>
              <a:t>(Allen and </a:t>
            </a:r>
            <a:r>
              <a:rPr lang="en-US" sz="1600" dirty="0" err="1" smtClean="0">
                <a:latin typeface="Arial" pitchFamily="34" charset="0"/>
                <a:cs typeface="Arial" pitchFamily="34" charset="0"/>
              </a:rPr>
              <a:t>Maizel</a:t>
            </a:r>
            <a:r>
              <a:rPr lang="en-US" sz="1600" dirty="0" smtClean="0">
                <a:latin typeface="Arial" pitchFamily="34" charset="0"/>
                <a:cs typeface="Arial" pitchFamily="34" charset="0"/>
              </a:rPr>
              <a:t> 2011)</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5</a:t>
            </a:fld>
            <a:endParaRPr lang="en-US" sz="2400" dirty="0">
              <a:latin typeface="Arial" pitchFamily="34" charset="0"/>
              <a:cs typeface="Arial" pitchFamily="34" charset="0"/>
            </a:endParaRPr>
          </a:p>
        </p:txBody>
      </p:sp>
      <p:sp>
        <p:nvSpPr>
          <p:cNvPr id="6" name="TextBox 5"/>
          <p:cNvSpPr txBox="1"/>
          <p:nvPr/>
        </p:nvSpPr>
        <p:spPr>
          <a:xfrm>
            <a:off x="609600" y="0"/>
            <a:ext cx="7315200" cy="400110"/>
          </a:xfrm>
          <a:prstGeom prst="rect">
            <a:avLst/>
          </a:prstGeom>
          <a:noFill/>
        </p:spPr>
        <p:txBody>
          <a:bodyPr wrap="square" rtlCol="0">
            <a:spAutoFit/>
          </a:bodyPr>
          <a:lstStyle/>
          <a:p>
            <a:r>
              <a:rPr lang="en-US" sz="2000" dirty="0" smtClean="0">
                <a:latin typeface="Arial" pitchFamily="34" charset="0"/>
                <a:cs typeface="Arial" pitchFamily="34" charset="0"/>
              </a:rPr>
              <a:t>		</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Autofit/>
          </a:bodyPr>
          <a:lstStyle/>
          <a:p>
            <a:pPr algn="l"/>
            <a:r>
              <a:rPr lang="en-US" sz="4000" dirty="0" smtClean="0">
                <a:latin typeface="Arial" pitchFamily="34" charset="0"/>
                <a:cs typeface="Arial" pitchFamily="34" charset="0"/>
              </a:rPr>
              <a:t>Mechanisms of T</a:t>
            </a:r>
            <a:r>
              <a:rPr lang="en-US" sz="4000" baseline="-25000" dirty="0" smtClean="0">
                <a:latin typeface="Arial" pitchFamily="34" charset="0"/>
                <a:cs typeface="Arial" pitchFamily="34" charset="0"/>
              </a:rPr>
              <a:t>H</a:t>
            </a:r>
            <a:r>
              <a:rPr lang="en-US" sz="4000" dirty="0" smtClean="0">
                <a:latin typeface="Arial" pitchFamily="34" charset="0"/>
                <a:cs typeface="Arial" pitchFamily="34" charset="0"/>
              </a:rPr>
              <a:t>2-type immunity 			to Helminths </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838200"/>
            <a:ext cx="8229600" cy="5562600"/>
          </a:xfrm>
        </p:spPr>
        <p:txBody>
          <a:bodyPr>
            <a:normAutofit/>
          </a:bodyPr>
          <a:lstStyle/>
          <a:p>
            <a:pPr>
              <a:buFont typeface="Wingdings" pitchFamily="2" charset="2"/>
              <a:buChar char="Ø"/>
            </a:pPr>
            <a:endParaRPr lang="en-US" sz="2400" dirty="0" smtClean="0">
              <a:latin typeface="Arial" pitchFamily="34" charset="0"/>
              <a:cs typeface="Arial" pitchFamily="34" charset="0"/>
            </a:endParaRPr>
          </a:p>
          <a:p>
            <a:pPr algn="just">
              <a:buFont typeface="Wingdings" pitchFamily="2" charset="2"/>
              <a:buChar char="Ø"/>
            </a:pPr>
            <a:endParaRPr lang="en-U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Effector mechanisms of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immunity could occur in ;</a:t>
            </a:r>
          </a:p>
          <a:p>
            <a:pPr lvl="1" algn="just">
              <a:buNone/>
            </a:pPr>
            <a:endParaRPr lang="en-US" sz="2000" dirty="0" smtClean="0">
              <a:latin typeface="Arial" pitchFamily="34" charset="0"/>
              <a:cs typeface="Arial" pitchFamily="34" charset="0"/>
            </a:endParaRPr>
          </a:p>
          <a:p>
            <a:pPr lvl="1" algn="just">
              <a:buNone/>
            </a:pPr>
            <a:endParaRPr lang="en-US" sz="2400" dirty="0" smtClean="0">
              <a:latin typeface="Arial" pitchFamily="34" charset="0"/>
              <a:cs typeface="Arial" pitchFamily="34" charset="0"/>
            </a:endParaRPr>
          </a:p>
          <a:p>
            <a:pPr lvl="1" algn="just">
              <a:buFont typeface="Wingdings" pitchFamily="2" charset="2"/>
              <a:buChar char="ü"/>
            </a:pPr>
            <a:r>
              <a:rPr lang="en-US" sz="2400" dirty="0" smtClean="0">
                <a:latin typeface="Arial" pitchFamily="34" charset="0"/>
                <a:cs typeface="Arial" pitchFamily="34" charset="0"/>
              </a:rPr>
              <a:t>Mucosal tissues such as gastrointestinal tracts, respiratory tracts and urinary tracts.</a:t>
            </a:r>
          </a:p>
          <a:p>
            <a:pPr lvl="1" algn="just">
              <a:buFont typeface="Wingdings" pitchFamily="2" charset="2"/>
              <a:buChar char="v"/>
            </a:pPr>
            <a:endParaRPr lang="en-US" dirty="0" smtClean="0">
              <a:latin typeface="Arial" pitchFamily="34" charset="0"/>
              <a:cs typeface="Arial" pitchFamily="34" charset="0"/>
            </a:endParaRPr>
          </a:p>
          <a:p>
            <a:pPr lvl="1" algn="just">
              <a:buFont typeface="Wingdings" pitchFamily="2" charset="2"/>
              <a:buChar char="ü"/>
            </a:pPr>
            <a:r>
              <a:rPr lang="en-US" sz="2400" dirty="0" smtClean="0">
                <a:latin typeface="Arial" pitchFamily="34" charset="0"/>
                <a:cs typeface="Arial" pitchFamily="34" charset="0"/>
              </a:rPr>
              <a:t>Peripheral Tissues such as skin, bloodstream and other tissue sites.</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6</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00" t="2817" r="5000" b="4225"/>
          <a:stretch>
            <a:fillRect/>
          </a:stretch>
        </p:blipFill>
        <p:spPr bwMode="auto">
          <a:xfrm>
            <a:off x="228600" y="152400"/>
            <a:ext cx="8458200" cy="5410200"/>
          </a:xfrm>
          <a:prstGeom prst="rect">
            <a:avLst/>
          </a:prstGeom>
          <a:noFill/>
          <a:ln w="9525">
            <a:noFill/>
            <a:miter lim="800000"/>
            <a:headEnd/>
            <a:tailEnd/>
          </a:ln>
          <a:effectLst/>
        </p:spPr>
      </p:pic>
      <p:sp>
        <p:nvSpPr>
          <p:cNvPr id="6" name="TextBox 5"/>
          <p:cNvSpPr txBox="1"/>
          <p:nvPr/>
        </p:nvSpPr>
        <p:spPr>
          <a:xfrm>
            <a:off x="228600" y="5657671"/>
            <a:ext cx="8610600"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Fig 4: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2-type Effector mechanisms in immunity to Helminths in Mucosal tissues and peripheral tissues.</a:t>
            </a:r>
          </a:p>
          <a:p>
            <a:pPr algn="just"/>
            <a:r>
              <a:rPr lang="en-US" sz="2400" dirty="0" smtClean="0">
                <a:latin typeface="Arial" pitchFamily="34" charset="0"/>
                <a:cs typeface="Arial" pitchFamily="34" charset="0"/>
              </a:rPr>
              <a:t>Source:</a:t>
            </a:r>
            <a:r>
              <a:rPr lang="en-US" dirty="0" smtClean="0">
                <a:latin typeface="Arial" pitchFamily="34" charset="0"/>
                <a:cs typeface="Arial" pitchFamily="34" charset="0"/>
              </a:rPr>
              <a:t> (Taylor </a:t>
            </a:r>
            <a:r>
              <a:rPr lang="en-US" i="1" dirty="0" smtClean="0">
                <a:latin typeface="Arial" pitchFamily="34" charset="0"/>
                <a:cs typeface="Arial" pitchFamily="34" charset="0"/>
              </a:rPr>
              <a:t>et al, </a:t>
            </a:r>
            <a:r>
              <a:rPr lang="en-US" dirty="0" smtClean="0">
                <a:latin typeface="Arial" pitchFamily="34" charset="0"/>
                <a:cs typeface="Arial" pitchFamily="34" charset="0"/>
              </a:rPr>
              <a:t>2012).</a:t>
            </a:r>
            <a:r>
              <a:rPr lang="en-US" dirty="0" smtClean="0"/>
              <a:t> </a:t>
            </a:r>
            <a:endParaRPr lang="en-US" dirty="0"/>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7</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762000"/>
          </a:xfrm>
        </p:spPr>
        <p:txBody>
          <a:bodyPr>
            <a:normAutofit/>
          </a:bodyPr>
          <a:lstStyle/>
          <a:p>
            <a:r>
              <a:rPr lang="en-US" sz="4400" dirty="0" smtClean="0">
                <a:latin typeface="Arial" pitchFamily="34" charset="0"/>
                <a:cs typeface="Arial" pitchFamily="34" charset="0"/>
              </a:rPr>
              <a:t>Activation of T</a:t>
            </a:r>
            <a:r>
              <a:rPr lang="en-US" sz="4400" baseline="-25000" dirty="0" smtClean="0">
                <a:latin typeface="Arial" pitchFamily="34" charset="0"/>
                <a:cs typeface="Arial" pitchFamily="34" charset="0"/>
              </a:rPr>
              <a:t>H</a:t>
            </a:r>
            <a:r>
              <a:rPr lang="en-US" sz="4400" dirty="0" smtClean="0">
                <a:latin typeface="Arial" pitchFamily="34" charset="0"/>
                <a:cs typeface="Arial" pitchFamily="34" charset="0"/>
              </a:rPr>
              <a:t>2-Type Responses</a:t>
            </a:r>
            <a:endParaRPr lang="en-US" sz="44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5257800"/>
          </a:xfrm>
        </p:spPr>
        <p:txBody>
          <a:bodyPr>
            <a:normAutofit lnSpcReduction="10000"/>
          </a:bodyPr>
          <a:lstStyle/>
          <a:p>
            <a:pPr algn="just">
              <a:buFont typeface="Wingdings" pitchFamily="2" charset="2"/>
              <a:buChar char="q"/>
            </a:pPr>
            <a:r>
              <a:rPr lang="en-US" sz="2400" dirty="0" smtClean="0">
                <a:latin typeface="Arial" pitchFamily="34" charset="0"/>
                <a:cs typeface="Arial" pitchFamily="34" charset="0"/>
              </a:rPr>
              <a:t>Activation of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response involves a molecular dialogue between the helminths and the host immune system </a:t>
            </a:r>
            <a:r>
              <a:rPr lang="en-US" sz="2000" dirty="0" smtClean="0">
                <a:latin typeface="Arial" pitchFamily="34" charset="0"/>
                <a:cs typeface="Arial" pitchFamily="34" charset="0"/>
              </a:rPr>
              <a:t>(Allen and </a:t>
            </a:r>
            <a:r>
              <a:rPr lang="en-US" sz="2000" dirty="0" err="1" smtClean="0">
                <a:latin typeface="Arial" pitchFamily="34" charset="0"/>
                <a:cs typeface="Arial" pitchFamily="34" charset="0"/>
              </a:rPr>
              <a:t>Maizels</a:t>
            </a:r>
            <a:r>
              <a:rPr lang="en-US" sz="2000" dirty="0" smtClean="0">
                <a:latin typeface="Arial" pitchFamily="34" charset="0"/>
                <a:cs typeface="Arial" pitchFamily="34" charset="0"/>
              </a:rPr>
              <a:t>, 2011)</a:t>
            </a:r>
            <a:r>
              <a:rPr lang="en-US" sz="2400" dirty="0" smtClean="0">
                <a:latin typeface="Arial" pitchFamily="34" charset="0"/>
                <a:cs typeface="Arial" pitchFamily="34" charset="0"/>
              </a:rPr>
              <a:t>.</a:t>
            </a:r>
          </a:p>
          <a:p>
            <a:pPr algn="just">
              <a:buNone/>
            </a:pPr>
            <a:r>
              <a:rPr lang="en-US" sz="2400" dirty="0" smtClean="0">
                <a:latin typeface="Arial" pitchFamily="34" charset="0"/>
                <a:cs typeface="Arial" pitchFamily="34" charset="0"/>
              </a:rPr>
              <a:t> </a:t>
            </a:r>
          </a:p>
          <a:p>
            <a:pPr algn="just">
              <a:buFont typeface="Wingdings" pitchFamily="2" charset="2"/>
              <a:buChar char="q"/>
            </a:pPr>
            <a:r>
              <a:rPr lang="en-US" sz="2400" dirty="0" smtClean="0">
                <a:latin typeface="Arial" pitchFamily="34" charset="0"/>
                <a:cs typeface="Arial" pitchFamily="34" charset="0"/>
              </a:rPr>
              <a:t>Activation of </a:t>
            </a:r>
            <a:r>
              <a:rPr lang="en-US" sz="2000" dirty="0" smtClean="0">
                <a:latin typeface="Arial" pitchFamily="34" charset="0"/>
                <a:cs typeface="Arial" pitchFamily="34" charset="0"/>
              </a:rPr>
              <a:t>T</a:t>
            </a:r>
            <a:r>
              <a:rPr lang="en-US" sz="2000" baseline="-25000" dirty="0" smtClean="0">
                <a:latin typeface="Arial" pitchFamily="34" charset="0"/>
                <a:cs typeface="Arial" pitchFamily="34" charset="0"/>
              </a:rPr>
              <a:t>H</a:t>
            </a:r>
            <a:r>
              <a:rPr lang="en-US" sz="2000" dirty="0" smtClean="0">
                <a:latin typeface="Arial" pitchFamily="34" charset="0"/>
                <a:cs typeface="Arial" pitchFamily="34" charset="0"/>
              </a:rPr>
              <a:t>2</a:t>
            </a:r>
            <a:r>
              <a:rPr lang="en-US" sz="2400" dirty="0" smtClean="0">
                <a:latin typeface="Arial" pitchFamily="34" charset="0"/>
                <a:cs typeface="Arial" pitchFamily="34" charset="0"/>
              </a:rPr>
              <a:t> response may occur through the following routes;</a:t>
            </a:r>
          </a:p>
          <a:p>
            <a:pPr lvl="2" algn="just">
              <a:buNone/>
            </a:pPr>
            <a:r>
              <a:rPr lang="en-US" dirty="0" smtClean="0">
                <a:latin typeface="Arial" pitchFamily="34" charset="0"/>
                <a:cs typeface="Arial" pitchFamily="34" charset="0"/>
              </a:rPr>
              <a:t> </a:t>
            </a:r>
          </a:p>
          <a:p>
            <a:pPr lvl="2" algn="just">
              <a:buFont typeface="Wingdings" pitchFamily="2" charset="2"/>
              <a:buChar char="ü"/>
            </a:pPr>
            <a:r>
              <a:rPr lang="en-US" sz="2400" dirty="0" smtClean="0">
                <a:latin typeface="Arial" pitchFamily="34" charset="0"/>
                <a:cs typeface="Arial" pitchFamily="34" charset="0"/>
              </a:rPr>
              <a:t>Alarmins – innate helper cells e.g. IL-25 or IL-33 or TSLP- innate cells</a:t>
            </a:r>
          </a:p>
          <a:p>
            <a:pPr lvl="2" algn="just">
              <a:buNone/>
            </a:pPr>
            <a:endParaRPr lang="en-US" sz="2400" dirty="0" smtClean="0">
              <a:latin typeface="Arial" pitchFamily="34" charset="0"/>
              <a:cs typeface="Arial" pitchFamily="34" charset="0"/>
            </a:endParaRPr>
          </a:p>
          <a:p>
            <a:pPr lvl="2" algn="just">
              <a:buFont typeface="Wingdings" pitchFamily="2" charset="2"/>
              <a:buChar char="ü"/>
            </a:pPr>
            <a:r>
              <a:rPr lang="en-US" sz="2400" dirty="0" smtClean="0">
                <a:latin typeface="Arial" pitchFamily="34" charset="0"/>
                <a:cs typeface="Arial" pitchFamily="34" charset="0"/>
              </a:rPr>
              <a:t>Activation through modulation of Dendritic cells by Helminths or Helminth-derived molecules.</a:t>
            </a:r>
          </a:p>
          <a:p>
            <a:pPr lvl="1" algn="just">
              <a:buNone/>
            </a:pP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8</a:t>
            </a:fld>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304800"/>
            <a:ext cx="9144000" cy="4800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2D943AD1-8011-48DD-A629-5B0FB9DAF1D6}" type="slidenum">
              <a:rPr lang="en-US" sz="2400" smtClean="0">
                <a:latin typeface="Arial" pitchFamily="34" charset="0"/>
                <a:cs typeface="Arial" pitchFamily="34" charset="0"/>
              </a:rPr>
              <a:pPr/>
              <a:t>9</a:t>
            </a:fld>
            <a:endParaRPr lang="en-US" sz="2400" dirty="0">
              <a:latin typeface="Arial" pitchFamily="34" charset="0"/>
              <a:cs typeface="Arial" pitchFamily="34" charset="0"/>
            </a:endParaRPr>
          </a:p>
        </p:txBody>
      </p:sp>
      <p:sp>
        <p:nvSpPr>
          <p:cNvPr id="5" name="TextBox 4"/>
          <p:cNvSpPr txBox="1"/>
          <p:nvPr/>
        </p:nvSpPr>
        <p:spPr>
          <a:xfrm>
            <a:off x="0" y="5334000"/>
            <a:ext cx="8839200" cy="1138773"/>
          </a:xfrm>
          <a:prstGeom prst="rect">
            <a:avLst/>
          </a:prstGeom>
          <a:noFill/>
        </p:spPr>
        <p:txBody>
          <a:bodyPr wrap="square" rtlCol="0">
            <a:spAutoFit/>
          </a:bodyPr>
          <a:lstStyle/>
          <a:p>
            <a:r>
              <a:rPr lang="en-US" sz="2400" dirty="0" smtClean="0">
                <a:latin typeface="Arial" pitchFamily="34" charset="0"/>
                <a:cs typeface="Arial" pitchFamily="34" charset="0"/>
              </a:rPr>
              <a:t>Fig 5: Activation of T</a:t>
            </a:r>
            <a:r>
              <a:rPr lang="en-US" sz="2400" baseline="-25000" dirty="0" smtClean="0">
                <a:latin typeface="Arial" pitchFamily="34" charset="0"/>
                <a:cs typeface="Arial" pitchFamily="34" charset="0"/>
              </a:rPr>
              <a:t>H</a:t>
            </a:r>
            <a:r>
              <a:rPr lang="en-US" sz="2400" dirty="0" smtClean="0">
                <a:latin typeface="Arial" pitchFamily="34" charset="0"/>
                <a:cs typeface="Arial" pitchFamily="34" charset="0"/>
              </a:rPr>
              <a:t>2 responses through Alarmins-innate  lymphoid cells interaction. </a:t>
            </a:r>
          </a:p>
          <a:p>
            <a:r>
              <a:rPr lang="en-US" sz="2000" dirty="0" smtClean="0">
                <a:latin typeface="Arial" pitchFamily="34" charset="0"/>
                <a:cs typeface="Arial" pitchFamily="34" charset="0"/>
              </a:rPr>
              <a:t>Source: </a:t>
            </a:r>
            <a:r>
              <a:rPr lang="en-US" dirty="0" smtClean="0">
                <a:latin typeface="Arial" pitchFamily="34" charset="0"/>
                <a:cs typeface="Arial" pitchFamily="34" charset="0"/>
              </a:rPr>
              <a:t>(Neill and </a:t>
            </a:r>
            <a:r>
              <a:rPr lang="en-US" dirty="0" err="1" smtClean="0">
                <a:latin typeface="Arial" pitchFamily="34" charset="0"/>
                <a:cs typeface="Arial" pitchFamily="34" charset="0"/>
              </a:rPr>
              <a:t>Mckenzie</a:t>
            </a:r>
            <a:r>
              <a:rPr lang="en-US" dirty="0" smtClean="0">
                <a:latin typeface="Arial" pitchFamily="34" charset="0"/>
                <a:cs typeface="Arial" pitchFamily="34" charset="0"/>
              </a:rPr>
              <a:t>, 2011).</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3261</TotalTime>
  <Words>891</Words>
  <Application>Microsoft Office PowerPoint</Application>
  <PresentationFormat>On-screen Show (4:3)</PresentationFormat>
  <Paragraphs>191</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Slide 2</vt:lpstr>
      <vt:lpstr>Slide 3</vt:lpstr>
      <vt:lpstr> IMMUNITY TO HELMINTHS</vt:lpstr>
      <vt:lpstr>Slide 5</vt:lpstr>
      <vt:lpstr>Mechanisms of TH2-type immunity    to Helminths </vt:lpstr>
      <vt:lpstr>Slide 7</vt:lpstr>
      <vt:lpstr>Activation of TH2-Type Responses</vt:lpstr>
      <vt:lpstr>Slide 9</vt:lpstr>
      <vt:lpstr>Slide 10</vt:lpstr>
      <vt:lpstr>   Diversity in type 2 Immunity </vt:lpstr>
      <vt:lpstr>Slide 12</vt:lpstr>
      <vt:lpstr>Slide 13</vt:lpstr>
      <vt:lpstr> SIGNIFICANCE OF DIALOGUE IN                TYPE 2 IMMUNITY  </vt:lpstr>
      <vt:lpstr>Maintenance of Homeostasis</vt:lpstr>
      <vt:lpstr>Slide 16</vt:lpstr>
      <vt:lpstr>Repair of Helminth-induced damage</vt:lpstr>
      <vt:lpstr>Slide 18</vt:lpstr>
      <vt:lpstr>Slide 19</vt:lpstr>
      <vt:lpstr>Slide 20</vt:lpstr>
      <vt:lpstr>Slide 21</vt:lpstr>
      <vt:lpstr>Table 2: Correlation between Helminth and Allergies </vt:lpstr>
      <vt:lpstr>Slide 23</vt:lpstr>
      <vt:lpstr>CONCLUSION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Qozeem Alagbo</dc:creator>
  <cp:lastModifiedBy>Qozeem Alagbo</cp:lastModifiedBy>
  <cp:revision>525</cp:revision>
  <dcterms:created xsi:type="dcterms:W3CDTF">2015-05-21T14:03:11Z</dcterms:created>
  <dcterms:modified xsi:type="dcterms:W3CDTF">2015-07-02T18:37:06Z</dcterms:modified>
</cp:coreProperties>
</file>