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8" r:id="rId3"/>
    <p:sldId id="261" r:id="rId4"/>
    <p:sldId id="262" r:id="rId5"/>
    <p:sldId id="274" r:id="rId6"/>
    <p:sldId id="286" r:id="rId7"/>
    <p:sldId id="273" r:id="rId8"/>
    <p:sldId id="265" r:id="rId9"/>
    <p:sldId id="276" r:id="rId10"/>
    <p:sldId id="285" r:id="rId11"/>
    <p:sldId id="266" r:id="rId12"/>
    <p:sldId id="300" r:id="rId13"/>
    <p:sldId id="263" r:id="rId14"/>
    <p:sldId id="275" r:id="rId15"/>
    <p:sldId id="293" r:id="rId16"/>
    <p:sldId id="287" r:id="rId17"/>
    <p:sldId id="289" r:id="rId18"/>
    <p:sldId id="290" r:id="rId19"/>
    <p:sldId id="294" r:id="rId20"/>
    <p:sldId id="271" r:id="rId21"/>
    <p:sldId id="29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E80DBEC-2E00-4F8D-89A9-880B9C7A4503}">
          <p14:sldIdLst>
            <p14:sldId id="256"/>
            <p14:sldId id="258"/>
            <p14:sldId id="261"/>
            <p14:sldId id="262"/>
            <p14:sldId id="274"/>
            <p14:sldId id="286"/>
            <p14:sldId id="273"/>
            <p14:sldId id="265"/>
            <p14:sldId id="276"/>
            <p14:sldId id="285"/>
            <p14:sldId id="266"/>
            <p14:sldId id="300"/>
            <p14:sldId id="263"/>
            <p14:sldId id="275"/>
            <p14:sldId id="293"/>
            <p14:sldId id="287"/>
            <p14:sldId id="289"/>
            <p14:sldId id="290"/>
            <p14:sldId id="294"/>
          </p14:sldIdLst>
        </p14:section>
        <p14:section name="Untitled Section" id="{82D4AFA7-1F9B-49FD-B3EC-70142382BFB9}">
          <p14:sldIdLst>
            <p14:sldId id="271"/>
            <p14:sldId id="29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085D96-8A3B-4018-B882-2D267EB261D4}"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C3AEEFA9-BC96-4B2E-BE69-4F36B4E7AE6E}">
      <dgm:prSet/>
      <dgm:spPr/>
      <dgm:t>
        <a:bodyPr/>
        <a:lstStyle/>
        <a:p>
          <a:r>
            <a:rPr lang="en-US" dirty="0"/>
            <a:t>Brief </a:t>
          </a:r>
          <a:r>
            <a:rPr lang="en-US" dirty="0" smtClean="0"/>
            <a:t>summary of </a:t>
          </a:r>
          <a:r>
            <a:rPr lang="en-US" dirty="0"/>
            <a:t>what has been covered</a:t>
          </a:r>
        </a:p>
      </dgm:t>
    </dgm:pt>
    <dgm:pt modelId="{DC2836A0-B89C-4B90-8391-CCDC16B3E059}" type="parTrans" cxnId="{E94F01AE-A8A3-4A8C-9CF2-7836F4058548}">
      <dgm:prSet/>
      <dgm:spPr/>
      <dgm:t>
        <a:bodyPr/>
        <a:lstStyle/>
        <a:p>
          <a:endParaRPr lang="en-US"/>
        </a:p>
      </dgm:t>
    </dgm:pt>
    <dgm:pt modelId="{9D2381F0-D650-458D-9A0D-5786390F2730}" type="sibTrans" cxnId="{E94F01AE-A8A3-4A8C-9CF2-7836F4058548}">
      <dgm:prSet/>
      <dgm:spPr/>
      <dgm:t>
        <a:bodyPr/>
        <a:lstStyle/>
        <a:p>
          <a:endParaRPr lang="en-US"/>
        </a:p>
      </dgm:t>
    </dgm:pt>
    <dgm:pt modelId="{412D1E1A-0735-47FD-A077-20083E00384A}">
      <dgm:prSet/>
      <dgm:spPr/>
      <dgm:t>
        <a:bodyPr/>
        <a:lstStyle/>
        <a:p>
          <a:r>
            <a:rPr lang="en-US" dirty="0" smtClean="0"/>
            <a:t>Basic Principles </a:t>
          </a:r>
          <a:endParaRPr lang="en-US" dirty="0"/>
        </a:p>
      </dgm:t>
    </dgm:pt>
    <dgm:pt modelId="{9D7C874F-6C18-4871-B74A-3ED6AB6E9B3E}" type="parTrans" cxnId="{434E4E76-A121-425D-99BE-2B3DCF4277CC}">
      <dgm:prSet/>
      <dgm:spPr/>
      <dgm:t>
        <a:bodyPr/>
        <a:lstStyle/>
        <a:p>
          <a:endParaRPr lang="en-US"/>
        </a:p>
      </dgm:t>
    </dgm:pt>
    <dgm:pt modelId="{6C1F5E95-45CB-4795-9C94-EFD454201950}" type="sibTrans" cxnId="{434E4E76-A121-425D-99BE-2B3DCF4277CC}">
      <dgm:prSet/>
      <dgm:spPr/>
      <dgm:t>
        <a:bodyPr/>
        <a:lstStyle/>
        <a:p>
          <a:endParaRPr lang="en-US"/>
        </a:p>
      </dgm:t>
    </dgm:pt>
    <dgm:pt modelId="{F883B638-BC24-4F07-94C2-F0626358B357}">
      <dgm:prSet/>
      <dgm:spPr/>
      <dgm:t>
        <a:bodyPr/>
        <a:lstStyle/>
        <a:p>
          <a:r>
            <a:rPr lang="en-US" dirty="0" smtClean="0"/>
            <a:t>Secondary Principles</a:t>
          </a:r>
          <a:endParaRPr lang="en-US" dirty="0"/>
        </a:p>
      </dgm:t>
    </dgm:pt>
    <dgm:pt modelId="{F12AD94A-BF1E-47B4-AE94-0D03D0AE5605}" type="parTrans" cxnId="{0209138D-CA02-485F-A8AA-F75FA0527CAF}">
      <dgm:prSet/>
      <dgm:spPr/>
      <dgm:t>
        <a:bodyPr/>
        <a:lstStyle/>
        <a:p>
          <a:endParaRPr lang="en-US"/>
        </a:p>
      </dgm:t>
    </dgm:pt>
    <dgm:pt modelId="{0D2378C5-B0F3-4F7A-A304-0F89E175BC94}" type="sibTrans" cxnId="{0209138D-CA02-485F-A8AA-F75FA0527CAF}">
      <dgm:prSet/>
      <dgm:spPr/>
      <dgm:t>
        <a:bodyPr/>
        <a:lstStyle/>
        <a:p>
          <a:endParaRPr lang="en-US"/>
        </a:p>
      </dgm:t>
    </dgm:pt>
    <dgm:pt modelId="{34E5F733-44D9-4D6F-99AA-EA1A87F20BE5}">
      <dgm:prSet/>
      <dgm:spPr/>
      <dgm:t>
        <a:bodyPr/>
        <a:lstStyle/>
        <a:p>
          <a:r>
            <a:rPr lang="en-US" dirty="0" smtClean="0"/>
            <a:t>Application of principles to various scenarios</a:t>
          </a:r>
          <a:endParaRPr lang="en-US" dirty="0"/>
        </a:p>
      </dgm:t>
    </dgm:pt>
    <dgm:pt modelId="{3D091272-DEB3-4560-ADE7-587908439080}" type="parTrans" cxnId="{4E550119-6EFB-4208-BC99-88C075DA1457}">
      <dgm:prSet/>
      <dgm:spPr/>
      <dgm:t>
        <a:bodyPr/>
        <a:lstStyle/>
        <a:p>
          <a:endParaRPr lang="en-US"/>
        </a:p>
      </dgm:t>
    </dgm:pt>
    <dgm:pt modelId="{3D058804-066B-4EF5-A61A-8C964498D04D}" type="sibTrans" cxnId="{4E550119-6EFB-4208-BC99-88C075DA1457}">
      <dgm:prSet/>
      <dgm:spPr/>
      <dgm:t>
        <a:bodyPr/>
        <a:lstStyle/>
        <a:p>
          <a:endParaRPr lang="en-US"/>
        </a:p>
      </dgm:t>
    </dgm:pt>
    <dgm:pt modelId="{E07F3FF5-4EB5-4D44-A97B-D658EEC3F7BF}">
      <dgm:prSet/>
      <dgm:spPr/>
      <dgm:t>
        <a:bodyPr/>
        <a:lstStyle/>
        <a:p>
          <a:r>
            <a:rPr lang="en-US" dirty="0" smtClean="0"/>
            <a:t>Conclusion</a:t>
          </a:r>
          <a:endParaRPr lang="en-US" dirty="0"/>
        </a:p>
      </dgm:t>
    </dgm:pt>
    <dgm:pt modelId="{30FCC1EC-1C26-46ED-B1BF-C9412B23FB0A}" type="parTrans" cxnId="{7B94F98E-E2EB-43C8-9F16-BA436B55010C}">
      <dgm:prSet/>
      <dgm:spPr/>
      <dgm:t>
        <a:bodyPr/>
        <a:lstStyle/>
        <a:p>
          <a:endParaRPr lang="en-US"/>
        </a:p>
      </dgm:t>
    </dgm:pt>
    <dgm:pt modelId="{2F202D27-3EFB-4724-9D0B-C7E4BEE6D2D5}" type="sibTrans" cxnId="{7B94F98E-E2EB-43C8-9F16-BA436B55010C}">
      <dgm:prSet/>
      <dgm:spPr/>
      <dgm:t>
        <a:bodyPr/>
        <a:lstStyle/>
        <a:p>
          <a:endParaRPr lang="en-US"/>
        </a:p>
      </dgm:t>
    </dgm:pt>
    <dgm:pt modelId="{5EFAA5D4-7C27-49A4-B7E1-158DB895412F}">
      <dgm:prSet/>
      <dgm:spPr/>
      <dgm:t>
        <a:bodyPr/>
        <a:lstStyle/>
        <a:p>
          <a:r>
            <a:rPr lang="en-US" dirty="0" smtClean="0"/>
            <a:t>Questions and Answers</a:t>
          </a:r>
          <a:endParaRPr lang="en-GB" dirty="0"/>
        </a:p>
      </dgm:t>
    </dgm:pt>
    <dgm:pt modelId="{B8B55D32-8161-4206-83A2-48757265A267}" type="parTrans" cxnId="{111E8C68-A82A-4EA4-B5F7-92D3D9983E1C}">
      <dgm:prSet/>
      <dgm:spPr/>
      <dgm:t>
        <a:bodyPr/>
        <a:lstStyle/>
        <a:p>
          <a:endParaRPr lang="en-GB"/>
        </a:p>
      </dgm:t>
    </dgm:pt>
    <dgm:pt modelId="{DBCC4B2C-7EE5-4D2A-B1F7-7287C8B57F2F}" type="sibTrans" cxnId="{111E8C68-A82A-4EA4-B5F7-92D3D9983E1C}">
      <dgm:prSet/>
      <dgm:spPr/>
      <dgm:t>
        <a:bodyPr/>
        <a:lstStyle/>
        <a:p>
          <a:endParaRPr lang="en-GB"/>
        </a:p>
      </dgm:t>
    </dgm:pt>
    <dgm:pt modelId="{28EA9A2F-76E2-438E-A9F6-6CFE71DA3DB6}" type="pres">
      <dgm:prSet presAssocID="{A1085D96-8A3B-4018-B882-2D267EB261D4}" presName="linear" presStyleCnt="0">
        <dgm:presLayoutVars>
          <dgm:dir/>
          <dgm:animLvl val="lvl"/>
          <dgm:resizeHandles val="exact"/>
        </dgm:presLayoutVars>
      </dgm:prSet>
      <dgm:spPr/>
      <dgm:t>
        <a:bodyPr/>
        <a:lstStyle/>
        <a:p>
          <a:endParaRPr lang="en-US"/>
        </a:p>
      </dgm:t>
    </dgm:pt>
    <dgm:pt modelId="{85C71C51-012F-4C07-BC9B-6E1EF9394826}" type="pres">
      <dgm:prSet presAssocID="{C3AEEFA9-BC96-4B2E-BE69-4F36B4E7AE6E}" presName="parentLin" presStyleCnt="0"/>
      <dgm:spPr/>
    </dgm:pt>
    <dgm:pt modelId="{786F24BD-0B41-4E1D-BF54-E730DB181FDB}" type="pres">
      <dgm:prSet presAssocID="{C3AEEFA9-BC96-4B2E-BE69-4F36B4E7AE6E}" presName="parentLeftMargin" presStyleLbl="node1" presStyleIdx="0" presStyleCnt="6"/>
      <dgm:spPr/>
      <dgm:t>
        <a:bodyPr/>
        <a:lstStyle/>
        <a:p>
          <a:endParaRPr lang="en-US"/>
        </a:p>
      </dgm:t>
    </dgm:pt>
    <dgm:pt modelId="{F3D4CAE8-97FC-43F8-9DE9-7B0323071778}" type="pres">
      <dgm:prSet presAssocID="{C3AEEFA9-BC96-4B2E-BE69-4F36B4E7AE6E}" presName="parentText" presStyleLbl="node1" presStyleIdx="0" presStyleCnt="6">
        <dgm:presLayoutVars>
          <dgm:chMax val="0"/>
          <dgm:bulletEnabled val="1"/>
        </dgm:presLayoutVars>
      </dgm:prSet>
      <dgm:spPr/>
      <dgm:t>
        <a:bodyPr/>
        <a:lstStyle/>
        <a:p>
          <a:endParaRPr lang="en-US"/>
        </a:p>
      </dgm:t>
    </dgm:pt>
    <dgm:pt modelId="{EF1EBA08-0D64-4AAF-9FAE-C687C4B41F04}" type="pres">
      <dgm:prSet presAssocID="{C3AEEFA9-BC96-4B2E-BE69-4F36B4E7AE6E}" presName="negativeSpace" presStyleCnt="0"/>
      <dgm:spPr/>
    </dgm:pt>
    <dgm:pt modelId="{AE370FBB-3B69-4F08-862F-F629060D9B9C}" type="pres">
      <dgm:prSet presAssocID="{C3AEEFA9-BC96-4B2E-BE69-4F36B4E7AE6E}" presName="childText" presStyleLbl="conFgAcc1" presStyleIdx="0" presStyleCnt="6">
        <dgm:presLayoutVars>
          <dgm:bulletEnabled val="1"/>
        </dgm:presLayoutVars>
      </dgm:prSet>
      <dgm:spPr/>
    </dgm:pt>
    <dgm:pt modelId="{55516563-47C0-414D-BEFE-0856082BD11C}" type="pres">
      <dgm:prSet presAssocID="{9D2381F0-D650-458D-9A0D-5786390F2730}" presName="spaceBetweenRectangles" presStyleCnt="0"/>
      <dgm:spPr/>
    </dgm:pt>
    <dgm:pt modelId="{ED10F276-402D-4F59-8ED4-D0A2FA1EBCCA}" type="pres">
      <dgm:prSet presAssocID="{412D1E1A-0735-47FD-A077-20083E00384A}" presName="parentLin" presStyleCnt="0"/>
      <dgm:spPr/>
    </dgm:pt>
    <dgm:pt modelId="{E5CD3B57-50A2-4C1F-BF2A-9650D9D7E7BC}" type="pres">
      <dgm:prSet presAssocID="{412D1E1A-0735-47FD-A077-20083E00384A}" presName="parentLeftMargin" presStyleLbl="node1" presStyleIdx="0" presStyleCnt="6"/>
      <dgm:spPr/>
      <dgm:t>
        <a:bodyPr/>
        <a:lstStyle/>
        <a:p>
          <a:endParaRPr lang="en-US"/>
        </a:p>
      </dgm:t>
    </dgm:pt>
    <dgm:pt modelId="{A77D83DA-1C76-44E7-B39B-1203FD26507E}" type="pres">
      <dgm:prSet presAssocID="{412D1E1A-0735-47FD-A077-20083E00384A}" presName="parentText" presStyleLbl="node1" presStyleIdx="1" presStyleCnt="6" custLinFactNeighborX="-52966" custLinFactNeighborY="-8625">
        <dgm:presLayoutVars>
          <dgm:chMax val="0"/>
          <dgm:bulletEnabled val="1"/>
        </dgm:presLayoutVars>
      </dgm:prSet>
      <dgm:spPr/>
      <dgm:t>
        <a:bodyPr/>
        <a:lstStyle/>
        <a:p>
          <a:endParaRPr lang="en-US"/>
        </a:p>
      </dgm:t>
    </dgm:pt>
    <dgm:pt modelId="{A518D8A6-064D-49E4-AE9E-1EC24D13069A}" type="pres">
      <dgm:prSet presAssocID="{412D1E1A-0735-47FD-A077-20083E00384A}" presName="negativeSpace" presStyleCnt="0"/>
      <dgm:spPr/>
    </dgm:pt>
    <dgm:pt modelId="{38711F5F-40A4-4992-A881-E9C34EC338C7}" type="pres">
      <dgm:prSet presAssocID="{412D1E1A-0735-47FD-A077-20083E00384A}" presName="childText" presStyleLbl="conFgAcc1" presStyleIdx="1" presStyleCnt="6">
        <dgm:presLayoutVars>
          <dgm:bulletEnabled val="1"/>
        </dgm:presLayoutVars>
      </dgm:prSet>
      <dgm:spPr/>
    </dgm:pt>
    <dgm:pt modelId="{F1F655AE-0F2B-46FB-90F6-E3B8DE9B9A57}" type="pres">
      <dgm:prSet presAssocID="{6C1F5E95-45CB-4795-9C94-EFD454201950}" presName="spaceBetweenRectangles" presStyleCnt="0"/>
      <dgm:spPr/>
    </dgm:pt>
    <dgm:pt modelId="{094ABF2E-3BE9-49B4-B89C-522208D770E8}" type="pres">
      <dgm:prSet presAssocID="{F883B638-BC24-4F07-94C2-F0626358B357}" presName="parentLin" presStyleCnt="0"/>
      <dgm:spPr/>
    </dgm:pt>
    <dgm:pt modelId="{16C23331-F7EC-4378-A369-B90A4C072470}" type="pres">
      <dgm:prSet presAssocID="{F883B638-BC24-4F07-94C2-F0626358B357}" presName="parentLeftMargin" presStyleLbl="node1" presStyleIdx="1" presStyleCnt="6"/>
      <dgm:spPr/>
      <dgm:t>
        <a:bodyPr/>
        <a:lstStyle/>
        <a:p>
          <a:endParaRPr lang="en-US"/>
        </a:p>
      </dgm:t>
    </dgm:pt>
    <dgm:pt modelId="{974837E9-E0A6-425B-A11F-352DCBE706F4}" type="pres">
      <dgm:prSet presAssocID="{F883B638-BC24-4F07-94C2-F0626358B357}" presName="parentText" presStyleLbl="node1" presStyleIdx="2" presStyleCnt="6">
        <dgm:presLayoutVars>
          <dgm:chMax val="0"/>
          <dgm:bulletEnabled val="1"/>
        </dgm:presLayoutVars>
      </dgm:prSet>
      <dgm:spPr/>
      <dgm:t>
        <a:bodyPr/>
        <a:lstStyle/>
        <a:p>
          <a:endParaRPr lang="en-US"/>
        </a:p>
      </dgm:t>
    </dgm:pt>
    <dgm:pt modelId="{475E5ECD-0C3D-4F44-A028-949A8C2D2AA1}" type="pres">
      <dgm:prSet presAssocID="{F883B638-BC24-4F07-94C2-F0626358B357}" presName="negativeSpace" presStyleCnt="0"/>
      <dgm:spPr/>
    </dgm:pt>
    <dgm:pt modelId="{64644919-C4FE-42B9-863E-EA5DE086207B}" type="pres">
      <dgm:prSet presAssocID="{F883B638-BC24-4F07-94C2-F0626358B357}" presName="childText" presStyleLbl="conFgAcc1" presStyleIdx="2" presStyleCnt="6">
        <dgm:presLayoutVars>
          <dgm:bulletEnabled val="1"/>
        </dgm:presLayoutVars>
      </dgm:prSet>
      <dgm:spPr/>
    </dgm:pt>
    <dgm:pt modelId="{D1212D7F-4791-45BA-8EC4-0770D3BBAC55}" type="pres">
      <dgm:prSet presAssocID="{0D2378C5-B0F3-4F7A-A304-0F89E175BC94}" presName="spaceBetweenRectangles" presStyleCnt="0"/>
      <dgm:spPr/>
    </dgm:pt>
    <dgm:pt modelId="{682D2B8A-995F-4943-81C0-9010C0F902B8}" type="pres">
      <dgm:prSet presAssocID="{34E5F733-44D9-4D6F-99AA-EA1A87F20BE5}" presName="parentLin" presStyleCnt="0"/>
      <dgm:spPr/>
    </dgm:pt>
    <dgm:pt modelId="{8A7F5168-AFE9-4CE4-B126-3B3450A94E09}" type="pres">
      <dgm:prSet presAssocID="{34E5F733-44D9-4D6F-99AA-EA1A87F20BE5}" presName="parentLeftMargin" presStyleLbl="node1" presStyleIdx="2" presStyleCnt="6"/>
      <dgm:spPr/>
      <dgm:t>
        <a:bodyPr/>
        <a:lstStyle/>
        <a:p>
          <a:endParaRPr lang="en-US"/>
        </a:p>
      </dgm:t>
    </dgm:pt>
    <dgm:pt modelId="{A72A2D96-8FB9-46E0-B768-778F5C387A58}" type="pres">
      <dgm:prSet presAssocID="{34E5F733-44D9-4D6F-99AA-EA1A87F20BE5}" presName="parentText" presStyleLbl="node1" presStyleIdx="3" presStyleCnt="6">
        <dgm:presLayoutVars>
          <dgm:chMax val="0"/>
          <dgm:bulletEnabled val="1"/>
        </dgm:presLayoutVars>
      </dgm:prSet>
      <dgm:spPr/>
      <dgm:t>
        <a:bodyPr/>
        <a:lstStyle/>
        <a:p>
          <a:endParaRPr lang="en-US"/>
        </a:p>
      </dgm:t>
    </dgm:pt>
    <dgm:pt modelId="{7845FCE8-AA3C-4B94-96E7-77A488FED0FD}" type="pres">
      <dgm:prSet presAssocID="{34E5F733-44D9-4D6F-99AA-EA1A87F20BE5}" presName="negativeSpace" presStyleCnt="0"/>
      <dgm:spPr/>
    </dgm:pt>
    <dgm:pt modelId="{F382735B-5832-45D3-BD9A-270733FA83CD}" type="pres">
      <dgm:prSet presAssocID="{34E5F733-44D9-4D6F-99AA-EA1A87F20BE5}" presName="childText" presStyleLbl="conFgAcc1" presStyleIdx="3" presStyleCnt="6">
        <dgm:presLayoutVars>
          <dgm:bulletEnabled val="1"/>
        </dgm:presLayoutVars>
      </dgm:prSet>
      <dgm:spPr/>
    </dgm:pt>
    <dgm:pt modelId="{C25F7071-1703-4D6E-BCF1-7A38EEB77C76}" type="pres">
      <dgm:prSet presAssocID="{3D058804-066B-4EF5-A61A-8C964498D04D}" presName="spaceBetweenRectangles" presStyleCnt="0"/>
      <dgm:spPr/>
    </dgm:pt>
    <dgm:pt modelId="{121E2124-B3D8-40FE-BA58-B2ECE51EF852}" type="pres">
      <dgm:prSet presAssocID="{E07F3FF5-4EB5-4D44-A97B-D658EEC3F7BF}" presName="parentLin" presStyleCnt="0"/>
      <dgm:spPr/>
    </dgm:pt>
    <dgm:pt modelId="{D707641D-014B-4907-9B45-20EB7C90EBE8}" type="pres">
      <dgm:prSet presAssocID="{E07F3FF5-4EB5-4D44-A97B-D658EEC3F7BF}" presName="parentLeftMargin" presStyleLbl="node1" presStyleIdx="3" presStyleCnt="6"/>
      <dgm:spPr/>
      <dgm:t>
        <a:bodyPr/>
        <a:lstStyle/>
        <a:p>
          <a:endParaRPr lang="en-US"/>
        </a:p>
      </dgm:t>
    </dgm:pt>
    <dgm:pt modelId="{2EE924DE-C162-448E-B434-3F7079B7F835}" type="pres">
      <dgm:prSet presAssocID="{E07F3FF5-4EB5-4D44-A97B-D658EEC3F7BF}" presName="parentText" presStyleLbl="node1" presStyleIdx="4" presStyleCnt="6">
        <dgm:presLayoutVars>
          <dgm:chMax val="0"/>
          <dgm:bulletEnabled val="1"/>
        </dgm:presLayoutVars>
      </dgm:prSet>
      <dgm:spPr/>
      <dgm:t>
        <a:bodyPr/>
        <a:lstStyle/>
        <a:p>
          <a:endParaRPr lang="en-US"/>
        </a:p>
      </dgm:t>
    </dgm:pt>
    <dgm:pt modelId="{23BA8977-7205-41CD-9203-B1731F764F16}" type="pres">
      <dgm:prSet presAssocID="{E07F3FF5-4EB5-4D44-A97B-D658EEC3F7BF}" presName="negativeSpace" presStyleCnt="0"/>
      <dgm:spPr/>
    </dgm:pt>
    <dgm:pt modelId="{FB982708-1EE4-41F5-B041-9DC1C5CED303}" type="pres">
      <dgm:prSet presAssocID="{E07F3FF5-4EB5-4D44-A97B-D658EEC3F7BF}" presName="childText" presStyleLbl="conFgAcc1" presStyleIdx="4" presStyleCnt="6">
        <dgm:presLayoutVars>
          <dgm:bulletEnabled val="1"/>
        </dgm:presLayoutVars>
      </dgm:prSet>
      <dgm:spPr/>
    </dgm:pt>
    <dgm:pt modelId="{9AC39C46-F305-48F2-BBF0-FBEAEEB0BB72}" type="pres">
      <dgm:prSet presAssocID="{2F202D27-3EFB-4724-9D0B-C7E4BEE6D2D5}" presName="spaceBetweenRectangles" presStyleCnt="0"/>
      <dgm:spPr/>
    </dgm:pt>
    <dgm:pt modelId="{F33F8A9F-9823-4FE8-AF5A-4E0A9DB3C17A}" type="pres">
      <dgm:prSet presAssocID="{5EFAA5D4-7C27-49A4-B7E1-158DB895412F}" presName="parentLin" presStyleCnt="0"/>
      <dgm:spPr/>
    </dgm:pt>
    <dgm:pt modelId="{0D7DD536-940F-49C2-B543-1F99E4727518}" type="pres">
      <dgm:prSet presAssocID="{5EFAA5D4-7C27-49A4-B7E1-158DB895412F}" presName="parentLeftMargin" presStyleLbl="node1" presStyleIdx="4" presStyleCnt="6"/>
      <dgm:spPr/>
      <dgm:t>
        <a:bodyPr/>
        <a:lstStyle/>
        <a:p>
          <a:endParaRPr lang="en-US"/>
        </a:p>
      </dgm:t>
    </dgm:pt>
    <dgm:pt modelId="{F6FDBE62-5219-4A6F-BB36-1836504AC3A6}" type="pres">
      <dgm:prSet presAssocID="{5EFAA5D4-7C27-49A4-B7E1-158DB895412F}" presName="parentText" presStyleLbl="node1" presStyleIdx="5" presStyleCnt="6">
        <dgm:presLayoutVars>
          <dgm:chMax val="0"/>
          <dgm:bulletEnabled val="1"/>
        </dgm:presLayoutVars>
      </dgm:prSet>
      <dgm:spPr/>
      <dgm:t>
        <a:bodyPr/>
        <a:lstStyle/>
        <a:p>
          <a:endParaRPr lang="en-US"/>
        </a:p>
      </dgm:t>
    </dgm:pt>
    <dgm:pt modelId="{2062946E-71EF-4A0B-B0F5-11E5CC8764B8}" type="pres">
      <dgm:prSet presAssocID="{5EFAA5D4-7C27-49A4-B7E1-158DB895412F}" presName="negativeSpace" presStyleCnt="0"/>
      <dgm:spPr/>
    </dgm:pt>
    <dgm:pt modelId="{2C4C0147-104B-42C6-B19B-8B793684D1F7}" type="pres">
      <dgm:prSet presAssocID="{5EFAA5D4-7C27-49A4-B7E1-158DB895412F}" presName="childText" presStyleLbl="conFgAcc1" presStyleIdx="5" presStyleCnt="6">
        <dgm:presLayoutVars>
          <dgm:bulletEnabled val="1"/>
        </dgm:presLayoutVars>
      </dgm:prSet>
      <dgm:spPr/>
    </dgm:pt>
  </dgm:ptLst>
  <dgm:cxnLst>
    <dgm:cxn modelId="{9A6E3AB4-E428-41DE-BCE0-7968189E24FF}" type="presOf" srcId="{C3AEEFA9-BC96-4B2E-BE69-4F36B4E7AE6E}" destId="{F3D4CAE8-97FC-43F8-9DE9-7B0323071778}" srcOrd="1" destOrd="0" presId="urn:microsoft.com/office/officeart/2005/8/layout/list1"/>
    <dgm:cxn modelId="{C2E86DD3-0406-4395-ACA7-85FA08FFDE4C}" type="presOf" srcId="{A1085D96-8A3B-4018-B882-2D267EB261D4}" destId="{28EA9A2F-76E2-438E-A9F6-6CFE71DA3DB6}" srcOrd="0" destOrd="0" presId="urn:microsoft.com/office/officeart/2005/8/layout/list1"/>
    <dgm:cxn modelId="{4E550119-6EFB-4208-BC99-88C075DA1457}" srcId="{A1085D96-8A3B-4018-B882-2D267EB261D4}" destId="{34E5F733-44D9-4D6F-99AA-EA1A87F20BE5}" srcOrd="3" destOrd="0" parTransId="{3D091272-DEB3-4560-ADE7-587908439080}" sibTransId="{3D058804-066B-4EF5-A61A-8C964498D04D}"/>
    <dgm:cxn modelId="{A6D45DA9-615C-4719-92B7-D727C59A8CEA}" type="presOf" srcId="{F883B638-BC24-4F07-94C2-F0626358B357}" destId="{16C23331-F7EC-4378-A369-B90A4C072470}" srcOrd="0" destOrd="0" presId="urn:microsoft.com/office/officeart/2005/8/layout/list1"/>
    <dgm:cxn modelId="{59B2A862-6DAC-49CE-B757-3338CA1239E9}" type="presOf" srcId="{E07F3FF5-4EB5-4D44-A97B-D658EEC3F7BF}" destId="{2EE924DE-C162-448E-B434-3F7079B7F835}" srcOrd="1" destOrd="0" presId="urn:microsoft.com/office/officeart/2005/8/layout/list1"/>
    <dgm:cxn modelId="{D8DFB65C-E748-4545-9AA0-0E3159819C12}" type="presOf" srcId="{C3AEEFA9-BC96-4B2E-BE69-4F36B4E7AE6E}" destId="{786F24BD-0B41-4E1D-BF54-E730DB181FDB}" srcOrd="0" destOrd="0" presId="urn:microsoft.com/office/officeart/2005/8/layout/list1"/>
    <dgm:cxn modelId="{111E8C68-A82A-4EA4-B5F7-92D3D9983E1C}" srcId="{A1085D96-8A3B-4018-B882-2D267EB261D4}" destId="{5EFAA5D4-7C27-49A4-B7E1-158DB895412F}" srcOrd="5" destOrd="0" parTransId="{B8B55D32-8161-4206-83A2-48757265A267}" sibTransId="{DBCC4B2C-7EE5-4D2A-B1F7-7287C8B57F2F}"/>
    <dgm:cxn modelId="{0209138D-CA02-485F-A8AA-F75FA0527CAF}" srcId="{A1085D96-8A3B-4018-B882-2D267EB261D4}" destId="{F883B638-BC24-4F07-94C2-F0626358B357}" srcOrd="2" destOrd="0" parTransId="{F12AD94A-BF1E-47B4-AE94-0D03D0AE5605}" sibTransId="{0D2378C5-B0F3-4F7A-A304-0F89E175BC94}"/>
    <dgm:cxn modelId="{7B94F98E-E2EB-43C8-9F16-BA436B55010C}" srcId="{A1085D96-8A3B-4018-B882-2D267EB261D4}" destId="{E07F3FF5-4EB5-4D44-A97B-D658EEC3F7BF}" srcOrd="4" destOrd="0" parTransId="{30FCC1EC-1C26-46ED-B1BF-C9412B23FB0A}" sibTransId="{2F202D27-3EFB-4724-9D0B-C7E4BEE6D2D5}"/>
    <dgm:cxn modelId="{043288C7-904E-40A2-B3BC-3F679ADE67C4}" type="presOf" srcId="{34E5F733-44D9-4D6F-99AA-EA1A87F20BE5}" destId="{8A7F5168-AFE9-4CE4-B126-3B3450A94E09}" srcOrd="0" destOrd="0" presId="urn:microsoft.com/office/officeart/2005/8/layout/list1"/>
    <dgm:cxn modelId="{0017D2F6-9709-45F7-BB77-FE78978C531A}" type="presOf" srcId="{E07F3FF5-4EB5-4D44-A97B-D658EEC3F7BF}" destId="{D707641D-014B-4907-9B45-20EB7C90EBE8}" srcOrd="0" destOrd="0" presId="urn:microsoft.com/office/officeart/2005/8/layout/list1"/>
    <dgm:cxn modelId="{B4C9EE90-8901-40AD-B48E-777437EAB6B4}" type="presOf" srcId="{5EFAA5D4-7C27-49A4-B7E1-158DB895412F}" destId="{F6FDBE62-5219-4A6F-BB36-1836504AC3A6}" srcOrd="1" destOrd="0" presId="urn:microsoft.com/office/officeart/2005/8/layout/list1"/>
    <dgm:cxn modelId="{DE813F7C-1198-4523-BEE1-AF344EEB796E}" type="presOf" srcId="{34E5F733-44D9-4D6F-99AA-EA1A87F20BE5}" destId="{A72A2D96-8FB9-46E0-B768-778F5C387A58}" srcOrd="1" destOrd="0" presId="urn:microsoft.com/office/officeart/2005/8/layout/list1"/>
    <dgm:cxn modelId="{E94F01AE-A8A3-4A8C-9CF2-7836F4058548}" srcId="{A1085D96-8A3B-4018-B882-2D267EB261D4}" destId="{C3AEEFA9-BC96-4B2E-BE69-4F36B4E7AE6E}" srcOrd="0" destOrd="0" parTransId="{DC2836A0-B89C-4B90-8391-CCDC16B3E059}" sibTransId="{9D2381F0-D650-458D-9A0D-5786390F2730}"/>
    <dgm:cxn modelId="{18C154DC-062A-4FC4-B7BE-F2EDC195A67B}" type="presOf" srcId="{5EFAA5D4-7C27-49A4-B7E1-158DB895412F}" destId="{0D7DD536-940F-49C2-B543-1F99E4727518}" srcOrd="0" destOrd="0" presId="urn:microsoft.com/office/officeart/2005/8/layout/list1"/>
    <dgm:cxn modelId="{CCF7AC73-4DF2-4821-B55F-4FD47C0F2CC7}" type="presOf" srcId="{412D1E1A-0735-47FD-A077-20083E00384A}" destId="{A77D83DA-1C76-44E7-B39B-1203FD26507E}" srcOrd="1" destOrd="0" presId="urn:microsoft.com/office/officeart/2005/8/layout/list1"/>
    <dgm:cxn modelId="{DB2E9349-0CD3-47C7-AF6A-184B58F281D2}" type="presOf" srcId="{412D1E1A-0735-47FD-A077-20083E00384A}" destId="{E5CD3B57-50A2-4C1F-BF2A-9650D9D7E7BC}" srcOrd="0" destOrd="0" presId="urn:microsoft.com/office/officeart/2005/8/layout/list1"/>
    <dgm:cxn modelId="{29BF3A0F-E952-4264-B3B8-C8318EB202FF}" type="presOf" srcId="{F883B638-BC24-4F07-94C2-F0626358B357}" destId="{974837E9-E0A6-425B-A11F-352DCBE706F4}" srcOrd="1" destOrd="0" presId="urn:microsoft.com/office/officeart/2005/8/layout/list1"/>
    <dgm:cxn modelId="{434E4E76-A121-425D-99BE-2B3DCF4277CC}" srcId="{A1085D96-8A3B-4018-B882-2D267EB261D4}" destId="{412D1E1A-0735-47FD-A077-20083E00384A}" srcOrd="1" destOrd="0" parTransId="{9D7C874F-6C18-4871-B74A-3ED6AB6E9B3E}" sibTransId="{6C1F5E95-45CB-4795-9C94-EFD454201950}"/>
    <dgm:cxn modelId="{0B870C02-86D3-4EC3-9D13-21760E99920A}" type="presParOf" srcId="{28EA9A2F-76E2-438E-A9F6-6CFE71DA3DB6}" destId="{85C71C51-012F-4C07-BC9B-6E1EF9394826}" srcOrd="0" destOrd="0" presId="urn:microsoft.com/office/officeart/2005/8/layout/list1"/>
    <dgm:cxn modelId="{AF6B1E86-495F-4CB5-BADA-A20FF3BDA68E}" type="presParOf" srcId="{85C71C51-012F-4C07-BC9B-6E1EF9394826}" destId="{786F24BD-0B41-4E1D-BF54-E730DB181FDB}" srcOrd="0" destOrd="0" presId="urn:microsoft.com/office/officeart/2005/8/layout/list1"/>
    <dgm:cxn modelId="{6E45CD5A-CF67-4C9E-AA73-E904CAF37766}" type="presParOf" srcId="{85C71C51-012F-4C07-BC9B-6E1EF9394826}" destId="{F3D4CAE8-97FC-43F8-9DE9-7B0323071778}" srcOrd="1" destOrd="0" presId="urn:microsoft.com/office/officeart/2005/8/layout/list1"/>
    <dgm:cxn modelId="{784C25F1-0446-411B-AD68-A82C3ED37E26}" type="presParOf" srcId="{28EA9A2F-76E2-438E-A9F6-6CFE71DA3DB6}" destId="{EF1EBA08-0D64-4AAF-9FAE-C687C4B41F04}" srcOrd="1" destOrd="0" presId="urn:microsoft.com/office/officeart/2005/8/layout/list1"/>
    <dgm:cxn modelId="{685247DE-BBFE-4E43-B743-1195681C2B68}" type="presParOf" srcId="{28EA9A2F-76E2-438E-A9F6-6CFE71DA3DB6}" destId="{AE370FBB-3B69-4F08-862F-F629060D9B9C}" srcOrd="2" destOrd="0" presId="urn:microsoft.com/office/officeart/2005/8/layout/list1"/>
    <dgm:cxn modelId="{54F60241-3EFC-4D66-9DA2-F7CD53B06E84}" type="presParOf" srcId="{28EA9A2F-76E2-438E-A9F6-6CFE71DA3DB6}" destId="{55516563-47C0-414D-BEFE-0856082BD11C}" srcOrd="3" destOrd="0" presId="urn:microsoft.com/office/officeart/2005/8/layout/list1"/>
    <dgm:cxn modelId="{01644766-5612-42CF-ABE2-B0A694C78CF4}" type="presParOf" srcId="{28EA9A2F-76E2-438E-A9F6-6CFE71DA3DB6}" destId="{ED10F276-402D-4F59-8ED4-D0A2FA1EBCCA}" srcOrd="4" destOrd="0" presId="urn:microsoft.com/office/officeart/2005/8/layout/list1"/>
    <dgm:cxn modelId="{063D5939-BB30-4726-BF02-9F365269FA9B}" type="presParOf" srcId="{ED10F276-402D-4F59-8ED4-D0A2FA1EBCCA}" destId="{E5CD3B57-50A2-4C1F-BF2A-9650D9D7E7BC}" srcOrd="0" destOrd="0" presId="urn:microsoft.com/office/officeart/2005/8/layout/list1"/>
    <dgm:cxn modelId="{E7AE203F-73ED-491D-ACF2-5DB1FB4C56B2}" type="presParOf" srcId="{ED10F276-402D-4F59-8ED4-D0A2FA1EBCCA}" destId="{A77D83DA-1C76-44E7-B39B-1203FD26507E}" srcOrd="1" destOrd="0" presId="urn:microsoft.com/office/officeart/2005/8/layout/list1"/>
    <dgm:cxn modelId="{9FDAF6BE-1984-4448-97D3-4E4C54E5F6DC}" type="presParOf" srcId="{28EA9A2F-76E2-438E-A9F6-6CFE71DA3DB6}" destId="{A518D8A6-064D-49E4-AE9E-1EC24D13069A}" srcOrd="5" destOrd="0" presId="urn:microsoft.com/office/officeart/2005/8/layout/list1"/>
    <dgm:cxn modelId="{C4FCD3EE-4C18-4A08-850D-0679834ED553}" type="presParOf" srcId="{28EA9A2F-76E2-438E-A9F6-6CFE71DA3DB6}" destId="{38711F5F-40A4-4992-A881-E9C34EC338C7}" srcOrd="6" destOrd="0" presId="urn:microsoft.com/office/officeart/2005/8/layout/list1"/>
    <dgm:cxn modelId="{6C16E5C3-4C7E-4166-8CBE-35FA6603F198}" type="presParOf" srcId="{28EA9A2F-76E2-438E-A9F6-6CFE71DA3DB6}" destId="{F1F655AE-0F2B-46FB-90F6-E3B8DE9B9A57}" srcOrd="7" destOrd="0" presId="urn:microsoft.com/office/officeart/2005/8/layout/list1"/>
    <dgm:cxn modelId="{89A84B53-5A7B-4AD7-A8EF-A23CAEE6F75B}" type="presParOf" srcId="{28EA9A2F-76E2-438E-A9F6-6CFE71DA3DB6}" destId="{094ABF2E-3BE9-49B4-B89C-522208D770E8}" srcOrd="8" destOrd="0" presId="urn:microsoft.com/office/officeart/2005/8/layout/list1"/>
    <dgm:cxn modelId="{43421A04-C6DC-4446-8D40-98C92228ABAA}" type="presParOf" srcId="{094ABF2E-3BE9-49B4-B89C-522208D770E8}" destId="{16C23331-F7EC-4378-A369-B90A4C072470}" srcOrd="0" destOrd="0" presId="urn:microsoft.com/office/officeart/2005/8/layout/list1"/>
    <dgm:cxn modelId="{2A533C31-3770-4A07-9ABE-736AC05CB186}" type="presParOf" srcId="{094ABF2E-3BE9-49B4-B89C-522208D770E8}" destId="{974837E9-E0A6-425B-A11F-352DCBE706F4}" srcOrd="1" destOrd="0" presId="urn:microsoft.com/office/officeart/2005/8/layout/list1"/>
    <dgm:cxn modelId="{0A3108BF-8CF4-458B-AF28-B4D952432437}" type="presParOf" srcId="{28EA9A2F-76E2-438E-A9F6-6CFE71DA3DB6}" destId="{475E5ECD-0C3D-4F44-A028-949A8C2D2AA1}" srcOrd="9" destOrd="0" presId="urn:microsoft.com/office/officeart/2005/8/layout/list1"/>
    <dgm:cxn modelId="{51649A64-B35C-46DB-A4E1-091060017CF1}" type="presParOf" srcId="{28EA9A2F-76E2-438E-A9F6-6CFE71DA3DB6}" destId="{64644919-C4FE-42B9-863E-EA5DE086207B}" srcOrd="10" destOrd="0" presId="urn:microsoft.com/office/officeart/2005/8/layout/list1"/>
    <dgm:cxn modelId="{4E630BF4-0789-489C-9EA2-7A498E89F6D3}" type="presParOf" srcId="{28EA9A2F-76E2-438E-A9F6-6CFE71DA3DB6}" destId="{D1212D7F-4791-45BA-8EC4-0770D3BBAC55}" srcOrd="11" destOrd="0" presId="urn:microsoft.com/office/officeart/2005/8/layout/list1"/>
    <dgm:cxn modelId="{BFFC24B0-EDBB-4B94-A3BA-432D45F2731B}" type="presParOf" srcId="{28EA9A2F-76E2-438E-A9F6-6CFE71DA3DB6}" destId="{682D2B8A-995F-4943-81C0-9010C0F902B8}" srcOrd="12" destOrd="0" presId="urn:microsoft.com/office/officeart/2005/8/layout/list1"/>
    <dgm:cxn modelId="{DE9AB08A-601F-4E2B-834C-DC77F9D83370}" type="presParOf" srcId="{682D2B8A-995F-4943-81C0-9010C0F902B8}" destId="{8A7F5168-AFE9-4CE4-B126-3B3450A94E09}" srcOrd="0" destOrd="0" presId="urn:microsoft.com/office/officeart/2005/8/layout/list1"/>
    <dgm:cxn modelId="{6E85A1F4-96E6-4873-98D8-9C69B10C6A40}" type="presParOf" srcId="{682D2B8A-995F-4943-81C0-9010C0F902B8}" destId="{A72A2D96-8FB9-46E0-B768-778F5C387A58}" srcOrd="1" destOrd="0" presId="urn:microsoft.com/office/officeart/2005/8/layout/list1"/>
    <dgm:cxn modelId="{76BF5E6E-4D7D-4650-8FE7-04D6E700F805}" type="presParOf" srcId="{28EA9A2F-76E2-438E-A9F6-6CFE71DA3DB6}" destId="{7845FCE8-AA3C-4B94-96E7-77A488FED0FD}" srcOrd="13" destOrd="0" presId="urn:microsoft.com/office/officeart/2005/8/layout/list1"/>
    <dgm:cxn modelId="{968FA3AD-DB3C-4D1A-817C-8A993F9FF2E7}" type="presParOf" srcId="{28EA9A2F-76E2-438E-A9F6-6CFE71DA3DB6}" destId="{F382735B-5832-45D3-BD9A-270733FA83CD}" srcOrd="14" destOrd="0" presId="urn:microsoft.com/office/officeart/2005/8/layout/list1"/>
    <dgm:cxn modelId="{C6EFCCE6-13CB-4C09-ADDF-4D434BA4D558}" type="presParOf" srcId="{28EA9A2F-76E2-438E-A9F6-6CFE71DA3DB6}" destId="{C25F7071-1703-4D6E-BCF1-7A38EEB77C76}" srcOrd="15" destOrd="0" presId="urn:microsoft.com/office/officeart/2005/8/layout/list1"/>
    <dgm:cxn modelId="{A490BD77-8A4B-4806-A38F-71034C2DF3C4}" type="presParOf" srcId="{28EA9A2F-76E2-438E-A9F6-6CFE71DA3DB6}" destId="{121E2124-B3D8-40FE-BA58-B2ECE51EF852}" srcOrd="16" destOrd="0" presId="urn:microsoft.com/office/officeart/2005/8/layout/list1"/>
    <dgm:cxn modelId="{3338D13F-6FC7-4411-8D30-84AA4060017B}" type="presParOf" srcId="{121E2124-B3D8-40FE-BA58-B2ECE51EF852}" destId="{D707641D-014B-4907-9B45-20EB7C90EBE8}" srcOrd="0" destOrd="0" presId="urn:microsoft.com/office/officeart/2005/8/layout/list1"/>
    <dgm:cxn modelId="{B9D7F735-99BC-42E7-9C95-EFE1CC7091C3}" type="presParOf" srcId="{121E2124-B3D8-40FE-BA58-B2ECE51EF852}" destId="{2EE924DE-C162-448E-B434-3F7079B7F835}" srcOrd="1" destOrd="0" presId="urn:microsoft.com/office/officeart/2005/8/layout/list1"/>
    <dgm:cxn modelId="{25781A4B-6520-4C5C-AABD-1342575B26D0}" type="presParOf" srcId="{28EA9A2F-76E2-438E-A9F6-6CFE71DA3DB6}" destId="{23BA8977-7205-41CD-9203-B1731F764F16}" srcOrd="17" destOrd="0" presId="urn:microsoft.com/office/officeart/2005/8/layout/list1"/>
    <dgm:cxn modelId="{DE306D86-CB49-478C-BA6F-21AA30DE2668}" type="presParOf" srcId="{28EA9A2F-76E2-438E-A9F6-6CFE71DA3DB6}" destId="{FB982708-1EE4-41F5-B041-9DC1C5CED303}" srcOrd="18" destOrd="0" presId="urn:microsoft.com/office/officeart/2005/8/layout/list1"/>
    <dgm:cxn modelId="{6D996A1B-C0B3-49EE-975A-9B0458899914}" type="presParOf" srcId="{28EA9A2F-76E2-438E-A9F6-6CFE71DA3DB6}" destId="{9AC39C46-F305-48F2-BBF0-FBEAEEB0BB72}" srcOrd="19" destOrd="0" presId="urn:microsoft.com/office/officeart/2005/8/layout/list1"/>
    <dgm:cxn modelId="{FEFF8F3B-8AE3-40E4-B37A-AC5E2EB541EE}" type="presParOf" srcId="{28EA9A2F-76E2-438E-A9F6-6CFE71DA3DB6}" destId="{F33F8A9F-9823-4FE8-AF5A-4E0A9DB3C17A}" srcOrd="20" destOrd="0" presId="urn:microsoft.com/office/officeart/2005/8/layout/list1"/>
    <dgm:cxn modelId="{EB9C4769-8BF8-4D3E-8A37-0691C2979F20}" type="presParOf" srcId="{F33F8A9F-9823-4FE8-AF5A-4E0A9DB3C17A}" destId="{0D7DD536-940F-49C2-B543-1F99E4727518}" srcOrd="0" destOrd="0" presId="urn:microsoft.com/office/officeart/2005/8/layout/list1"/>
    <dgm:cxn modelId="{A7747DE5-7FCB-49BD-8916-594E7A209EA0}" type="presParOf" srcId="{F33F8A9F-9823-4FE8-AF5A-4E0A9DB3C17A}" destId="{F6FDBE62-5219-4A6F-BB36-1836504AC3A6}" srcOrd="1" destOrd="0" presId="urn:microsoft.com/office/officeart/2005/8/layout/list1"/>
    <dgm:cxn modelId="{E04F3A0A-D415-456B-BE3B-24FCE96F50C6}" type="presParOf" srcId="{28EA9A2F-76E2-438E-A9F6-6CFE71DA3DB6}" destId="{2062946E-71EF-4A0B-B0F5-11E5CC8764B8}" srcOrd="21" destOrd="0" presId="urn:microsoft.com/office/officeart/2005/8/layout/list1"/>
    <dgm:cxn modelId="{81231594-08AB-48E1-A0FA-B8FA9B874B90}" type="presParOf" srcId="{28EA9A2F-76E2-438E-A9F6-6CFE71DA3DB6}" destId="{2C4C0147-104B-42C6-B19B-8B793684D1F7}"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370FBB-3B69-4F08-862F-F629060D9B9C}">
      <dsp:nvSpPr>
        <dsp:cNvPr id="0" name=""/>
        <dsp:cNvSpPr/>
      </dsp:nvSpPr>
      <dsp:spPr>
        <a:xfrm>
          <a:off x="0" y="328639"/>
          <a:ext cx="5607050" cy="4536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3D4CAE8-97FC-43F8-9DE9-7B0323071778}">
      <dsp:nvSpPr>
        <dsp:cNvPr id="0" name=""/>
        <dsp:cNvSpPr/>
      </dsp:nvSpPr>
      <dsp:spPr>
        <a:xfrm>
          <a:off x="280352" y="62959"/>
          <a:ext cx="3924935" cy="53136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a:t>Brief </a:t>
          </a:r>
          <a:r>
            <a:rPr lang="en-US" sz="1800" kern="1200" dirty="0" smtClean="0"/>
            <a:t>summary of </a:t>
          </a:r>
          <a:r>
            <a:rPr lang="en-US" sz="1800" kern="1200" dirty="0"/>
            <a:t>what has been covered</a:t>
          </a:r>
        </a:p>
      </dsp:txBody>
      <dsp:txXfrm>
        <a:off x="306291" y="88898"/>
        <a:ext cx="3873057" cy="479482"/>
      </dsp:txXfrm>
    </dsp:sp>
    <dsp:sp modelId="{38711F5F-40A4-4992-A881-E9C34EC338C7}">
      <dsp:nvSpPr>
        <dsp:cNvPr id="0" name=""/>
        <dsp:cNvSpPr/>
      </dsp:nvSpPr>
      <dsp:spPr>
        <a:xfrm>
          <a:off x="0" y="1145119"/>
          <a:ext cx="5607050" cy="453600"/>
        </a:xfrm>
        <a:prstGeom prst="rect">
          <a:avLst/>
        </a:prstGeom>
        <a:solidFill>
          <a:schemeClr val="lt1">
            <a:alpha val="90000"/>
            <a:hueOff val="0"/>
            <a:satOff val="0"/>
            <a:lumOff val="0"/>
            <a:alphaOff val="0"/>
          </a:schemeClr>
        </a:solidFill>
        <a:ln w="6350" cap="flat" cmpd="sng" algn="ctr">
          <a:solidFill>
            <a:schemeClr val="accent2">
              <a:hueOff val="-2070378"/>
              <a:satOff val="9172"/>
              <a:lumOff val="-3373"/>
              <a:alphaOff val="0"/>
            </a:schemeClr>
          </a:solidFill>
          <a:prstDash val="solid"/>
        </a:ln>
        <a:effectLst/>
      </dsp:spPr>
      <dsp:style>
        <a:lnRef idx="1">
          <a:scrgbClr r="0" g="0" b="0"/>
        </a:lnRef>
        <a:fillRef idx="1">
          <a:scrgbClr r="0" g="0" b="0"/>
        </a:fillRef>
        <a:effectRef idx="0">
          <a:scrgbClr r="0" g="0" b="0"/>
        </a:effectRef>
        <a:fontRef idx="minor"/>
      </dsp:style>
    </dsp:sp>
    <dsp:sp modelId="{A77D83DA-1C76-44E7-B39B-1203FD26507E}">
      <dsp:nvSpPr>
        <dsp:cNvPr id="0" name=""/>
        <dsp:cNvSpPr/>
      </dsp:nvSpPr>
      <dsp:spPr>
        <a:xfrm>
          <a:off x="131860" y="833610"/>
          <a:ext cx="3924935" cy="531360"/>
        </a:xfrm>
        <a:prstGeom prst="roundRect">
          <a:avLst/>
        </a:prstGeom>
        <a:gradFill rotWithShape="0">
          <a:gsLst>
            <a:gs pos="0">
              <a:schemeClr val="accent2">
                <a:hueOff val="-2070378"/>
                <a:satOff val="9172"/>
                <a:lumOff val="-3373"/>
                <a:alphaOff val="0"/>
                <a:tint val="97000"/>
                <a:satMod val="100000"/>
                <a:lumMod val="102000"/>
              </a:schemeClr>
            </a:gs>
            <a:gs pos="50000">
              <a:schemeClr val="accent2">
                <a:hueOff val="-2070378"/>
                <a:satOff val="9172"/>
                <a:lumOff val="-3373"/>
                <a:alphaOff val="0"/>
                <a:shade val="100000"/>
                <a:satMod val="103000"/>
                <a:lumMod val="100000"/>
              </a:schemeClr>
            </a:gs>
            <a:gs pos="100000">
              <a:schemeClr val="accent2">
                <a:hueOff val="-2070378"/>
                <a:satOff val="9172"/>
                <a:lumOff val="-3373"/>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smtClean="0"/>
            <a:t>Basic Principles </a:t>
          </a:r>
          <a:endParaRPr lang="en-US" sz="1800" kern="1200" dirty="0"/>
        </a:p>
      </dsp:txBody>
      <dsp:txXfrm>
        <a:off x="157799" y="859549"/>
        <a:ext cx="3873057" cy="479482"/>
      </dsp:txXfrm>
    </dsp:sp>
    <dsp:sp modelId="{64644919-C4FE-42B9-863E-EA5DE086207B}">
      <dsp:nvSpPr>
        <dsp:cNvPr id="0" name=""/>
        <dsp:cNvSpPr/>
      </dsp:nvSpPr>
      <dsp:spPr>
        <a:xfrm>
          <a:off x="0" y="1961599"/>
          <a:ext cx="5607050" cy="453600"/>
        </a:xfrm>
        <a:prstGeom prst="rect">
          <a:avLst/>
        </a:prstGeom>
        <a:solidFill>
          <a:schemeClr val="lt1">
            <a:alpha val="90000"/>
            <a:hueOff val="0"/>
            <a:satOff val="0"/>
            <a:lumOff val="0"/>
            <a:alphaOff val="0"/>
          </a:schemeClr>
        </a:solidFill>
        <a:ln w="6350" cap="flat" cmpd="sng" algn="ctr">
          <a:solidFill>
            <a:schemeClr val="accent2">
              <a:hueOff val="-4140755"/>
              <a:satOff val="18344"/>
              <a:lumOff val="-6746"/>
              <a:alphaOff val="0"/>
            </a:schemeClr>
          </a:solidFill>
          <a:prstDash val="solid"/>
        </a:ln>
        <a:effectLst/>
      </dsp:spPr>
      <dsp:style>
        <a:lnRef idx="1">
          <a:scrgbClr r="0" g="0" b="0"/>
        </a:lnRef>
        <a:fillRef idx="1">
          <a:scrgbClr r="0" g="0" b="0"/>
        </a:fillRef>
        <a:effectRef idx="0">
          <a:scrgbClr r="0" g="0" b="0"/>
        </a:effectRef>
        <a:fontRef idx="minor"/>
      </dsp:style>
    </dsp:sp>
    <dsp:sp modelId="{974837E9-E0A6-425B-A11F-352DCBE706F4}">
      <dsp:nvSpPr>
        <dsp:cNvPr id="0" name=""/>
        <dsp:cNvSpPr/>
      </dsp:nvSpPr>
      <dsp:spPr>
        <a:xfrm>
          <a:off x="280352" y="1695919"/>
          <a:ext cx="3924935" cy="531360"/>
        </a:xfrm>
        <a:prstGeom prst="roundRect">
          <a:avLst/>
        </a:prstGeom>
        <a:gradFill rotWithShape="0">
          <a:gsLst>
            <a:gs pos="0">
              <a:schemeClr val="accent2">
                <a:hueOff val="-4140755"/>
                <a:satOff val="18344"/>
                <a:lumOff val="-6746"/>
                <a:alphaOff val="0"/>
                <a:tint val="97000"/>
                <a:satMod val="100000"/>
                <a:lumMod val="102000"/>
              </a:schemeClr>
            </a:gs>
            <a:gs pos="50000">
              <a:schemeClr val="accent2">
                <a:hueOff val="-4140755"/>
                <a:satOff val="18344"/>
                <a:lumOff val="-6746"/>
                <a:alphaOff val="0"/>
                <a:shade val="100000"/>
                <a:satMod val="103000"/>
                <a:lumMod val="100000"/>
              </a:schemeClr>
            </a:gs>
            <a:gs pos="100000">
              <a:schemeClr val="accent2">
                <a:hueOff val="-4140755"/>
                <a:satOff val="18344"/>
                <a:lumOff val="-674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smtClean="0"/>
            <a:t>Secondary Principles</a:t>
          </a:r>
          <a:endParaRPr lang="en-US" sz="1800" kern="1200" dirty="0"/>
        </a:p>
      </dsp:txBody>
      <dsp:txXfrm>
        <a:off x="306291" y="1721858"/>
        <a:ext cx="3873057" cy="479482"/>
      </dsp:txXfrm>
    </dsp:sp>
    <dsp:sp modelId="{F382735B-5832-45D3-BD9A-270733FA83CD}">
      <dsp:nvSpPr>
        <dsp:cNvPr id="0" name=""/>
        <dsp:cNvSpPr/>
      </dsp:nvSpPr>
      <dsp:spPr>
        <a:xfrm>
          <a:off x="0" y="2778080"/>
          <a:ext cx="5607050" cy="453600"/>
        </a:xfrm>
        <a:prstGeom prst="rect">
          <a:avLst/>
        </a:prstGeom>
        <a:solidFill>
          <a:schemeClr val="lt1">
            <a:alpha val="90000"/>
            <a:hueOff val="0"/>
            <a:satOff val="0"/>
            <a:lumOff val="0"/>
            <a:alphaOff val="0"/>
          </a:schemeClr>
        </a:solidFill>
        <a:ln w="6350" cap="flat" cmpd="sng" algn="ctr">
          <a:solidFill>
            <a:schemeClr val="accent2">
              <a:hueOff val="-6211133"/>
              <a:satOff val="27515"/>
              <a:lumOff val="-10118"/>
              <a:alphaOff val="0"/>
            </a:schemeClr>
          </a:solidFill>
          <a:prstDash val="solid"/>
        </a:ln>
        <a:effectLst/>
      </dsp:spPr>
      <dsp:style>
        <a:lnRef idx="1">
          <a:scrgbClr r="0" g="0" b="0"/>
        </a:lnRef>
        <a:fillRef idx="1">
          <a:scrgbClr r="0" g="0" b="0"/>
        </a:fillRef>
        <a:effectRef idx="0">
          <a:scrgbClr r="0" g="0" b="0"/>
        </a:effectRef>
        <a:fontRef idx="minor"/>
      </dsp:style>
    </dsp:sp>
    <dsp:sp modelId="{A72A2D96-8FB9-46E0-B768-778F5C387A58}">
      <dsp:nvSpPr>
        <dsp:cNvPr id="0" name=""/>
        <dsp:cNvSpPr/>
      </dsp:nvSpPr>
      <dsp:spPr>
        <a:xfrm>
          <a:off x="280352" y="2512399"/>
          <a:ext cx="3924935" cy="531360"/>
        </a:xfrm>
        <a:prstGeom prst="roundRect">
          <a:avLst/>
        </a:prstGeom>
        <a:gradFill rotWithShape="0">
          <a:gsLst>
            <a:gs pos="0">
              <a:schemeClr val="accent2">
                <a:hueOff val="-6211133"/>
                <a:satOff val="27515"/>
                <a:lumOff val="-10118"/>
                <a:alphaOff val="0"/>
                <a:tint val="97000"/>
                <a:satMod val="100000"/>
                <a:lumMod val="102000"/>
              </a:schemeClr>
            </a:gs>
            <a:gs pos="50000">
              <a:schemeClr val="accent2">
                <a:hueOff val="-6211133"/>
                <a:satOff val="27515"/>
                <a:lumOff val="-10118"/>
                <a:alphaOff val="0"/>
                <a:shade val="100000"/>
                <a:satMod val="103000"/>
                <a:lumMod val="100000"/>
              </a:schemeClr>
            </a:gs>
            <a:gs pos="100000">
              <a:schemeClr val="accent2">
                <a:hueOff val="-6211133"/>
                <a:satOff val="27515"/>
                <a:lumOff val="-1011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smtClean="0"/>
            <a:t>Application of principles to various scenarios</a:t>
          </a:r>
          <a:endParaRPr lang="en-US" sz="1800" kern="1200" dirty="0"/>
        </a:p>
      </dsp:txBody>
      <dsp:txXfrm>
        <a:off x="306291" y="2538338"/>
        <a:ext cx="3873057" cy="479482"/>
      </dsp:txXfrm>
    </dsp:sp>
    <dsp:sp modelId="{FB982708-1EE4-41F5-B041-9DC1C5CED303}">
      <dsp:nvSpPr>
        <dsp:cNvPr id="0" name=""/>
        <dsp:cNvSpPr/>
      </dsp:nvSpPr>
      <dsp:spPr>
        <a:xfrm>
          <a:off x="0" y="3594560"/>
          <a:ext cx="5607050" cy="453600"/>
        </a:xfrm>
        <a:prstGeom prst="rect">
          <a:avLst/>
        </a:prstGeom>
        <a:solidFill>
          <a:schemeClr val="lt1">
            <a:alpha val="90000"/>
            <a:hueOff val="0"/>
            <a:satOff val="0"/>
            <a:lumOff val="0"/>
            <a:alphaOff val="0"/>
          </a:schemeClr>
        </a:solidFill>
        <a:ln w="6350" cap="flat" cmpd="sng" algn="ctr">
          <a:solidFill>
            <a:schemeClr val="accent2">
              <a:hueOff val="-8281511"/>
              <a:satOff val="36687"/>
              <a:lumOff val="-13491"/>
              <a:alphaOff val="0"/>
            </a:schemeClr>
          </a:solidFill>
          <a:prstDash val="solid"/>
        </a:ln>
        <a:effectLst/>
      </dsp:spPr>
      <dsp:style>
        <a:lnRef idx="1">
          <a:scrgbClr r="0" g="0" b="0"/>
        </a:lnRef>
        <a:fillRef idx="1">
          <a:scrgbClr r="0" g="0" b="0"/>
        </a:fillRef>
        <a:effectRef idx="0">
          <a:scrgbClr r="0" g="0" b="0"/>
        </a:effectRef>
        <a:fontRef idx="minor"/>
      </dsp:style>
    </dsp:sp>
    <dsp:sp modelId="{2EE924DE-C162-448E-B434-3F7079B7F835}">
      <dsp:nvSpPr>
        <dsp:cNvPr id="0" name=""/>
        <dsp:cNvSpPr/>
      </dsp:nvSpPr>
      <dsp:spPr>
        <a:xfrm>
          <a:off x="280352" y="3328880"/>
          <a:ext cx="3924935" cy="531360"/>
        </a:xfrm>
        <a:prstGeom prst="roundRect">
          <a:avLst/>
        </a:prstGeom>
        <a:gradFill rotWithShape="0">
          <a:gsLst>
            <a:gs pos="0">
              <a:schemeClr val="accent2">
                <a:hueOff val="-8281511"/>
                <a:satOff val="36687"/>
                <a:lumOff val="-13491"/>
                <a:alphaOff val="0"/>
                <a:tint val="97000"/>
                <a:satMod val="100000"/>
                <a:lumMod val="102000"/>
              </a:schemeClr>
            </a:gs>
            <a:gs pos="50000">
              <a:schemeClr val="accent2">
                <a:hueOff val="-8281511"/>
                <a:satOff val="36687"/>
                <a:lumOff val="-13491"/>
                <a:alphaOff val="0"/>
                <a:shade val="100000"/>
                <a:satMod val="103000"/>
                <a:lumMod val="100000"/>
              </a:schemeClr>
            </a:gs>
            <a:gs pos="100000">
              <a:schemeClr val="accent2">
                <a:hueOff val="-8281511"/>
                <a:satOff val="36687"/>
                <a:lumOff val="-1349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smtClean="0"/>
            <a:t>Conclusion</a:t>
          </a:r>
          <a:endParaRPr lang="en-US" sz="1800" kern="1200" dirty="0"/>
        </a:p>
      </dsp:txBody>
      <dsp:txXfrm>
        <a:off x="306291" y="3354819"/>
        <a:ext cx="3873057" cy="479482"/>
      </dsp:txXfrm>
    </dsp:sp>
    <dsp:sp modelId="{2C4C0147-104B-42C6-B19B-8B793684D1F7}">
      <dsp:nvSpPr>
        <dsp:cNvPr id="0" name=""/>
        <dsp:cNvSpPr/>
      </dsp:nvSpPr>
      <dsp:spPr>
        <a:xfrm>
          <a:off x="0" y="4411040"/>
          <a:ext cx="5607050" cy="453600"/>
        </a:xfrm>
        <a:prstGeom prst="rect">
          <a:avLst/>
        </a:prstGeom>
        <a:solidFill>
          <a:schemeClr val="lt1">
            <a:alpha val="90000"/>
            <a:hueOff val="0"/>
            <a:satOff val="0"/>
            <a:lumOff val="0"/>
            <a:alphaOff val="0"/>
          </a:schemeClr>
        </a:solidFill>
        <a:ln w="6350" cap="flat" cmpd="sng" algn="ctr">
          <a:solidFill>
            <a:schemeClr val="accent2">
              <a:hueOff val="-10351888"/>
              <a:satOff val="45859"/>
              <a:lumOff val="-16864"/>
              <a:alphaOff val="0"/>
            </a:schemeClr>
          </a:solidFill>
          <a:prstDash val="solid"/>
        </a:ln>
        <a:effectLst/>
      </dsp:spPr>
      <dsp:style>
        <a:lnRef idx="1">
          <a:scrgbClr r="0" g="0" b="0"/>
        </a:lnRef>
        <a:fillRef idx="1">
          <a:scrgbClr r="0" g="0" b="0"/>
        </a:fillRef>
        <a:effectRef idx="0">
          <a:scrgbClr r="0" g="0" b="0"/>
        </a:effectRef>
        <a:fontRef idx="minor"/>
      </dsp:style>
    </dsp:sp>
    <dsp:sp modelId="{F6FDBE62-5219-4A6F-BB36-1836504AC3A6}">
      <dsp:nvSpPr>
        <dsp:cNvPr id="0" name=""/>
        <dsp:cNvSpPr/>
      </dsp:nvSpPr>
      <dsp:spPr>
        <a:xfrm>
          <a:off x="280352" y="4145360"/>
          <a:ext cx="3924935" cy="531360"/>
        </a:xfrm>
        <a:prstGeom prst="roundRect">
          <a:avLst/>
        </a:prstGeom>
        <a:gradFill rotWithShape="0">
          <a:gsLst>
            <a:gs pos="0">
              <a:schemeClr val="accent2">
                <a:hueOff val="-10351888"/>
                <a:satOff val="45859"/>
                <a:lumOff val="-16864"/>
                <a:alphaOff val="0"/>
                <a:tint val="97000"/>
                <a:satMod val="100000"/>
                <a:lumMod val="102000"/>
              </a:schemeClr>
            </a:gs>
            <a:gs pos="50000">
              <a:schemeClr val="accent2">
                <a:hueOff val="-10351888"/>
                <a:satOff val="45859"/>
                <a:lumOff val="-16864"/>
                <a:alphaOff val="0"/>
                <a:shade val="100000"/>
                <a:satMod val="103000"/>
                <a:lumMod val="100000"/>
              </a:schemeClr>
            </a:gs>
            <a:gs pos="100000">
              <a:schemeClr val="accent2">
                <a:hueOff val="-10351888"/>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8353" tIns="0" rIns="148353" bIns="0" numCol="1" spcCol="1270" anchor="ctr" anchorCtr="0">
          <a:noAutofit/>
        </a:bodyPr>
        <a:lstStyle/>
        <a:p>
          <a:pPr lvl="0" algn="l" defTabSz="800100">
            <a:lnSpc>
              <a:spcPct val="90000"/>
            </a:lnSpc>
            <a:spcBef>
              <a:spcPct val="0"/>
            </a:spcBef>
            <a:spcAft>
              <a:spcPct val="35000"/>
            </a:spcAft>
          </a:pPr>
          <a:r>
            <a:rPr lang="en-US" sz="1800" kern="1200" dirty="0" smtClean="0"/>
            <a:t>Questions and Answers</a:t>
          </a:r>
          <a:endParaRPr lang="en-GB" sz="1800" kern="1200" dirty="0"/>
        </a:p>
      </dsp:txBody>
      <dsp:txXfrm>
        <a:off x="306291" y="4171299"/>
        <a:ext cx="3873057"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E351CED-465B-40B5-ADCE-957C918F227B}" type="datetimeFigureOut">
              <a:rPr lang="en-US" smtClean="0"/>
              <a:t>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631584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351CED-465B-40B5-ADCE-957C918F227B}"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295729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351CED-465B-40B5-ADCE-957C918F227B}" type="datetimeFigureOut">
              <a:rPr lang="en-US" smtClean="0"/>
              <a:t>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3538842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351CED-465B-40B5-ADCE-957C918F227B}" type="datetimeFigureOut">
              <a:rPr lang="en-US" smtClean="0"/>
              <a:t>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086833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E351CED-465B-40B5-ADCE-957C918F227B}" type="datetimeFigureOut">
              <a:rPr lang="en-US" smtClean="0"/>
              <a:t>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64792173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1E351CED-465B-40B5-ADCE-957C918F227B}" type="datetimeFigureOut">
              <a:rPr lang="en-US" smtClean="0"/>
              <a:t>2/15/2025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19382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E351CED-465B-40B5-ADCE-957C918F227B}" type="datetimeFigureOut">
              <a:rPr lang="en-US" smtClean="0"/>
              <a:t>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33CB2A-1702-4C1D-9CC4-8D472D39F19E}"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7146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351CED-465B-40B5-ADCE-957C918F227B}" type="datetimeFigureOut">
              <a:rPr lang="en-US" smtClean="0"/>
              <a:t>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211411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351CED-465B-40B5-ADCE-957C918F227B}" type="datetimeFigureOut">
              <a:rPr lang="en-US" smtClean="0"/>
              <a:t>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486034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1E351CED-465B-40B5-ADCE-957C918F227B}" type="datetimeFigureOut">
              <a:rPr lang="en-US" smtClean="0"/>
              <a:t>2/15/2025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551398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E351CED-465B-40B5-ADCE-957C918F227B}" type="datetimeFigureOut">
              <a:rPr lang="en-US" smtClean="0"/>
              <a:t>2/15/2025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5A33CB2A-1702-4C1D-9CC4-8D472D39F19E}" type="slidenum">
              <a:rPr lang="en-US" smtClean="0"/>
              <a:t>‹#›</a:t>
            </a:fld>
            <a:endParaRPr lang="en-US"/>
          </a:p>
        </p:txBody>
      </p:sp>
    </p:spTree>
    <p:extLst>
      <p:ext uri="{BB962C8B-B14F-4D97-AF65-F5344CB8AC3E}">
        <p14:creationId xmlns:p14="http://schemas.microsoft.com/office/powerpoint/2010/main" val="1108947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E351CED-465B-40B5-ADCE-957C918F227B}" type="datetimeFigureOut">
              <a:rPr lang="en-US" smtClean="0"/>
              <a:t>2/15/2025</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33CB2A-1702-4C1D-9CC4-8D472D39F19E}" type="slidenum">
              <a:rPr lang="en-US" smtClean="0"/>
              <a:t>‹#›</a:t>
            </a:fld>
            <a:endParaRPr lang="en-US"/>
          </a:p>
        </p:txBody>
      </p:sp>
    </p:spTree>
    <p:extLst>
      <p:ext uri="{BB962C8B-B14F-4D97-AF65-F5344CB8AC3E}">
        <p14:creationId xmlns:p14="http://schemas.microsoft.com/office/powerpoint/2010/main" val="3865453604"/>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3">
            <a:extLst>
              <a:ext uri="{FF2B5EF4-FFF2-40B4-BE49-F238E27FC236}">
                <a16:creationId xmlns:a16="http://schemas.microsoft.com/office/drawing/2014/main" id="{065169FC-56A7-297E-8542-54DBA632F7EE}"/>
              </a:ext>
            </a:extLst>
          </p:cNvPr>
          <p:cNvPicPr>
            <a:picLocks noChangeAspect="1"/>
          </p:cNvPicPr>
          <p:nvPr/>
        </p:nvPicPr>
        <p:blipFill rotWithShape="1">
          <a:blip r:embed="rId2"/>
          <a:srcRect t="8907"/>
          <a:stretch/>
        </p:blipFill>
        <p:spPr>
          <a:xfrm>
            <a:off x="20" y="10"/>
            <a:ext cx="12191979" cy="6857989"/>
          </a:xfrm>
          <a:prstGeom prst="rect">
            <a:avLst/>
          </a:prstGeom>
        </p:spPr>
      </p:pic>
      <p:sp>
        <p:nvSpPr>
          <p:cNvPr id="2" name="Title 1">
            <a:extLst>
              <a:ext uri="{FF2B5EF4-FFF2-40B4-BE49-F238E27FC236}">
                <a16:creationId xmlns:a16="http://schemas.microsoft.com/office/drawing/2014/main" id="{C9CE70DC-2293-2F08-846B-899329C966CD}"/>
              </a:ext>
            </a:extLst>
          </p:cNvPr>
          <p:cNvSpPr>
            <a:spLocks noGrp="1"/>
          </p:cNvSpPr>
          <p:nvPr>
            <p:ph type="ctrTitle"/>
          </p:nvPr>
        </p:nvSpPr>
        <p:spPr>
          <a:xfrm>
            <a:off x="5882446" y="3110407"/>
            <a:ext cx="5429290" cy="2142559"/>
          </a:xfrm>
        </p:spPr>
        <p:txBody>
          <a:bodyPr>
            <a:normAutofit/>
          </a:bodyPr>
          <a:lstStyle/>
          <a:p>
            <a:pPr algn="r"/>
            <a:r>
              <a:rPr lang="en-US" sz="4000" dirty="0" smtClean="0"/>
              <a:t>Introduction to ethical principles</a:t>
            </a:r>
            <a:r>
              <a:rPr lang="en-US" sz="4800" dirty="0" smtClean="0"/>
              <a:t> </a:t>
            </a:r>
            <a:endParaRPr lang="en-GB" sz="4800" dirty="0"/>
          </a:p>
        </p:txBody>
      </p:sp>
      <p:sp>
        <p:nvSpPr>
          <p:cNvPr id="3" name="Subtitle 2">
            <a:extLst>
              <a:ext uri="{FF2B5EF4-FFF2-40B4-BE49-F238E27FC236}">
                <a16:creationId xmlns:a16="http://schemas.microsoft.com/office/drawing/2014/main" id="{FF5D06ED-C18E-A586-53C8-E28BCCA87536}"/>
              </a:ext>
            </a:extLst>
          </p:cNvPr>
          <p:cNvSpPr>
            <a:spLocks noGrp="1"/>
          </p:cNvSpPr>
          <p:nvPr>
            <p:ph type="subTitle" idx="1"/>
          </p:nvPr>
        </p:nvSpPr>
        <p:spPr>
          <a:xfrm>
            <a:off x="5829817" y="5409639"/>
            <a:ext cx="5481920" cy="908807"/>
          </a:xfrm>
        </p:spPr>
        <p:txBody>
          <a:bodyPr>
            <a:normAutofit/>
          </a:bodyPr>
          <a:lstStyle/>
          <a:p>
            <a:pPr algn="r"/>
            <a:r>
              <a:rPr lang="en-US" dirty="0" smtClean="0"/>
              <a:t>By: Dr. Thokgamo Boitshwarelo</a:t>
            </a:r>
            <a:endParaRPr lang="en-GB" dirty="0"/>
          </a:p>
        </p:txBody>
      </p:sp>
    </p:spTree>
    <p:extLst>
      <p:ext uri="{BB962C8B-B14F-4D97-AF65-F5344CB8AC3E}">
        <p14:creationId xmlns:p14="http://schemas.microsoft.com/office/powerpoint/2010/main" val="290969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31727-248C-573F-FD93-081E08C452C1}"/>
              </a:ext>
            </a:extLst>
          </p:cNvPr>
          <p:cNvSpPr>
            <a:spLocks noGrp="1"/>
          </p:cNvSpPr>
          <p:nvPr>
            <p:ph type="title"/>
          </p:nvPr>
        </p:nvSpPr>
        <p:spPr/>
        <p:txBody>
          <a:bodyPr/>
          <a:lstStyle/>
          <a:p>
            <a:r>
              <a:rPr lang="en-US" dirty="0"/>
              <a:t>beneficence</a:t>
            </a:r>
            <a:endParaRPr lang="en-GB" dirty="0"/>
          </a:p>
        </p:txBody>
      </p:sp>
      <p:sp>
        <p:nvSpPr>
          <p:cNvPr id="3" name="Content Placeholder 2">
            <a:extLst>
              <a:ext uri="{FF2B5EF4-FFF2-40B4-BE49-F238E27FC236}">
                <a16:creationId xmlns:a16="http://schemas.microsoft.com/office/drawing/2014/main" id="{F6F22112-3E15-A34B-ABA0-15BFD6174A19}"/>
              </a:ext>
            </a:extLst>
          </p:cNvPr>
          <p:cNvSpPr>
            <a:spLocks noGrp="1"/>
          </p:cNvSpPr>
          <p:nvPr>
            <p:ph idx="1"/>
          </p:nvPr>
        </p:nvSpPr>
        <p:spPr/>
        <p:txBody>
          <a:bodyPr/>
          <a:lstStyle/>
          <a:p>
            <a:r>
              <a:rPr lang="en-US" b="1" dirty="0"/>
              <a:t>POSSIBLE CONSTRAINTS TO BENEFICENCE</a:t>
            </a:r>
          </a:p>
          <a:p>
            <a:r>
              <a:rPr lang="en-US" dirty="0"/>
              <a:t>Need to respect autonomy – where the patient and doctor differ or disagree about treatment or management</a:t>
            </a:r>
          </a:p>
          <a:p>
            <a:r>
              <a:rPr lang="en-US" dirty="0"/>
              <a:t>Need to ensure health is not bought at a very high price</a:t>
            </a:r>
          </a:p>
          <a:p>
            <a:r>
              <a:rPr lang="en-US" dirty="0"/>
              <a:t>Need to consider the rights of others</a:t>
            </a:r>
            <a:endParaRPr lang="en-GB" dirty="0"/>
          </a:p>
        </p:txBody>
      </p:sp>
    </p:spTree>
    <p:extLst>
      <p:ext uri="{BB962C8B-B14F-4D97-AF65-F5344CB8AC3E}">
        <p14:creationId xmlns:p14="http://schemas.microsoft.com/office/powerpoint/2010/main" val="18891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E130F-8C9E-D063-263A-B520B1ABEB03}"/>
              </a:ext>
            </a:extLst>
          </p:cNvPr>
          <p:cNvSpPr>
            <a:spLocks noGrp="1"/>
          </p:cNvSpPr>
          <p:nvPr>
            <p:ph type="title"/>
          </p:nvPr>
        </p:nvSpPr>
        <p:spPr/>
        <p:txBody>
          <a:bodyPr/>
          <a:lstStyle/>
          <a:p>
            <a:r>
              <a:rPr lang="en-US"/>
              <a:t>nonmaleficence</a:t>
            </a:r>
            <a:endParaRPr lang="en-GB" dirty="0"/>
          </a:p>
        </p:txBody>
      </p:sp>
      <p:sp>
        <p:nvSpPr>
          <p:cNvPr id="3" name="Content Placeholder 2">
            <a:extLst>
              <a:ext uri="{FF2B5EF4-FFF2-40B4-BE49-F238E27FC236}">
                <a16:creationId xmlns:a16="http://schemas.microsoft.com/office/drawing/2014/main" id="{815EEB00-8F7B-A3BD-B483-957422621CB9}"/>
              </a:ext>
            </a:extLst>
          </p:cNvPr>
          <p:cNvSpPr>
            <a:spLocks noGrp="1"/>
          </p:cNvSpPr>
          <p:nvPr>
            <p:ph idx="1"/>
          </p:nvPr>
        </p:nvSpPr>
        <p:spPr/>
        <p:txBody>
          <a:bodyPr>
            <a:normAutofit fontScale="85000" lnSpcReduction="20000"/>
          </a:bodyPr>
          <a:lstStyle/>
          <a:p>
            <a:endParaRPr lang="en-US" dirty="0"/>
          </a:p>
          <a:p>
            <a:r>
              <a:rPr lang="en-US" dirty="0"/>
              <a:t>The principle of nonmaleficence (‘Above all, do no harm’) demands a strict duty not to injure or harm others</a:t>
            </a:r>
          </a:p>
          <a:p>
            <a:r>
              <a:rPr lang="en-US" dirty="0"/>
              <a:t>‘</a:t>
            </a:r>
            <a:r>
              <a:rPr lang="en-US" i="1" dirty="0"/>
              <a:t>Mal</a:t>
            </a:r>
            <a:r>
              <a:rPr lang="en-US" dirty="0"/>
              <a:t>’ means bad in Latin and a ‘</a:t>
            </a:r>
            <a:r>
              <a:rPr lang="en-US" i="1" dirty="0"/>
              <a:t>malevolent</a:t>
            </a:r>
            <a:r>
              <a:rPr lang="en-US" dirty="0"/>
              <a:t>’ person wishes ill of someone. Therefore, nonmaleficence means to </a:t>
            </a:r>
            <a:r>
              <a:rPr lang="en-US" b="1" i="1" dirty="0"/>
              <a:t>NOT</a:t>
            </a:r>
            <a:r>
              <a:rPr lang="en-US" dirty="0"/>
              <a:t> do wrong toward another.</a:t>
            </a:r>
          </a:p>
          <a:p>
            <a:r>
              <a:rPr lang="en-US" dirty="0"/>
              <a:t>It is derived from the Latin maxim </a:t>
            </a:r>
            <a:r>
              <a:rPr lang="en-US" i="1" dirty="0"/>
              <a:t>‘Primum non </a:t>
            </a:r>
            <a:r>
              <a:rPr lang="en-US" i="1" dirty="0" err="1"/>
              <a:t>nocere</a:t>
            </a:r>
            <a:r>
              <a:rPr lang="en-US" i="1" dirty="0"/>
              <a:t>’ </a:t>
            </a:r>
            <a:r>
              <a:rPr lang="en-US" dirty="0"/>
              <a:t>which means ‘First, do no harm’</a:t>
            </a:r>
          </a:p>
          <a:p>
            <a:r>
              <a:rPr lang="en-US" dirty="0"/>
              <a:t>The principle of nonmaleficence completes the principle of beneficence because medical professionals are not only asked to do good for the patient but also not to do harm to them in the process of care</a:t>
            </a:r>
          </a:p>
          <a:p>
            <a:r>
              <a:rPr lang="en-US" dirty="0"/>
              <a:t>It is important to distinguish ‘non-maleficence’ from ‘beneficence’</a:t>
            </a:r>
          </a:p>
          <a:p>
            <a:r>
              <a:rPr lang="en-US" dirty="0"/>
              <a:t>In some cases, the risks of a treatment may outweigh the benefits therefore Nonmaleficence takes precedent over beneficence (calculated risk or risk benefit)</a:t>
            </a:r>
            <a:endParaRPr lang="en-GB" dirty="0"/>
          </a:p>
        </p:txBody>
      </p:sp>
    </p:spTree>
    <p:extLst>
      <p:ext uri="{BB962C8B-B14F-4D97-AF65-F5344CB8AC3E}">
        <p14:creationId xmlns:p14="http://schemas.microsoft.com/office/powerpoint/2010/main" val="717562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E342E-B961-429D-4808-FC6DE542C865}"/>
              </a:ext>
            </a:extLst>
          </p:cNvPr>
          <p:cNvSpPr>
            <a:spLocks noGrp="1"/>
          </p:cNvSpPr>
          <p:nvPr>
            <p:ph type="title"/>
          </p:nvPr>
        </p:nvSpPr>
        <p:spPr/>
        <p:txBody>
          <a:bodyPr/>
          <a:lstStyle/>
          <a:p>
            <a:r>
              <a:rPr lang="en-US" dirty="0"/>
              <a:t>nonmaleficence</a:t>
            </a:r>
            <a:endParaRPr lang="en-GB" dirty="0"/>
          </a:p>
        </p:txBody>
      </p:sp>
      <p:sp>
        <p:nvSpPr>
          <p:cNvPr id="3" name="Content Placeholder 2">
            <a:extLst>
              <a:ext uri="{FF2B5EF4-FFF2-40B4-BE49-F238E27FC236}">
                <a16:creationId xmlns:a16="http://schemas.microsoft.com/office/drawing/2014/main" id="{642C5768-D8D5-1DD5-B556-E7F7CD25CDA3}"/>
              </a:ext>
            </a:extLst>
          </p:cNvPr>
          <p:cNvSpPr>
            <a:spLocks noGrp="1"/>
          </p:cNvSpPr>
          <p:nvPr>
            <p:ph idx="1"/>
          </p:nvPr>
        </p:nvSpPr>
        <p:spPr/>
        <p:txBody>
          <a:bodyPr/>
          <a:lstStyle/>
          <a:p>
            <a:r>
              <a:rPr lang="en-US" dirty="0"/>
              <a:t>Make sure the procedure does not harm the patient or society</a:t>
            </a:r>
          </a:p>
          <a:p>
            <a:r>
              <a:rPr lang="en-US" dirty="0"/>
              <a:t>When interventions undertaken by physicians create a positive outcome while also potentially doing harm it is known as the “double effect”</a:t>
            </a:r>
          </a:p>
          <a:p>
            <a:r>
              <a:rPr lang="en-US" dirty="0"/>
              <a:t>E.g. the use of morphine in the dying patient, eases pain and suffering while hastening the demise through suppression of the respiratory drive</a:t>
            </a:r>
          </a:p>
          <a:p>
            <a:r>
              <a:rPr lang="en-US" dirty="0"/>
              <a:t>Giving an injectable vaccine to a newborn causes pain but protects the baby from disease</a:t>
            </a:r>
            <a:endParaRPr lang="en-GB" dirty="0"/>
          </a:p>
        </p:txBody>
      </p:sp>
    </p:spTree>
    <p:extLst>
      <p:ext uri="{BB962C8B-B14F-4D97-AF65-F5344CB8AC3E}">
        <p14:creationId xmlns:p14="http://schemas.microsoft.com/office/powerpoint/2010/main" val="1183603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C4E45-4277-0C51-A244-BAC4FA6F8B02}"/>
              </a:ext>
            </a:extLst>
          </p:cNvPr>
          <p:cNvSpPr>
            <a:spLocks noGrp="1"/>
          </p:cNvSpPr>
          <p:nvPr>
            <p:ph type="title"/>
          </p:nvPr>
        </p:nvSpPr>
        <p:spPr>
          <a:xfrm>
            <a:off x="804672" y="978776"/>
            <a:ext cx="5925310" cy="1174991"/>
          </a:xfrm>
        </p:spPr>
        <p:txBody>
          <a:bodyPr vert="horz" lIns="274320" tIns="182880" rIns="274320" bIns="182880" rtlCol="0" anchorCtr="1">
            <a:normAutofit/>
          </a:bodyPr>
          <a:lstStyle/>
          <a:p>
            <a:r>
              <a:rPr lang="en-US" sz="2400"/>
              <a:t>Justice</a:t>
            </a:r>
          </a:p>
        </p:txBody>
      </p:sp>
      <p:sp>
        <p:nvSpPr>
          <p:cNvPr id="3" name="Content Placeholder 2">
            <a:extLst>
              <a:ext uri="{FF2B5EF4-FFF2-40B4-BE49-F238E27FC236}">
                <a16:creationId xmlns:a16="http://schemas.microsoft.com/office/drawing/2014/main" id="{98DDD843-D4DE-828E-70F2-2E0BAB99367F}"/>
              </a:ext>
            </a:extLst>
          </p:cNvPr>
          <p:cNvSpPr>
            <a:spLocks noGrp="1"/>
          </p:cNvSpPr>
          <p:nvPr>
            <p:ph idx="1"/>
          </p:nvPr>
        </p:nvSpPr>
        <p:spPr>
          <a:xfrm>
            <a:off x="804672" y="2640692"/>
            <a:ext cx="5925310" cy="3255252"/>
          </a:xfrm>
        </p:spPr>
        <p:txBody>
          <a:bodyPr vert="horz" lIns="91440" tIns="45720" rIns="91440" bIns="45720" rtlCol="0">
            <a:normAutofit/>
          </a:bodyPr>
          <a:lstStyle/>
          <a:p>
            <a:pPr marL="0" indent="0">
              <a:buNone/>
            </a:pPr>
            <a:r>
              <a:rPr lang="en-US" dirty="0"/>
              <a:t>Justice can be defined differently depending on circumstances; it has multiple interpretations:</a:t>
            </a:r>
          </a:p>
          <a:p>
            <a:pPr marL="0" indent="0">
              <a:buNone/>
            </a:pPr>
            <a:r>
              <a:rPr lang="en-US" dirty="0"/>
              <a:t>Justice as revenge – retributive justice e.g. an eye for an eye</a:t>
            </a:r>
          </a:p>
          <a:p>
            <a:pPr marL="0" indent="0">
              <a:buNone/>
            </a:pPr>
            <a:r>
              <a:rPr lang="en-US" dirty="0"/>
              <a:t>Justice as mercy - Christian ethics</a:t>
            </a:r>
          </a:p>
          <a:p>
            <a:pPr marL="0" indent="0">
              <a:buNone/>
            </a:pPr>
            <a:r>
              <a:rPr lang="en-US" dirty="0"/>
              <a:t>Justice as equality – equals must be treated equally</a:t>
            </a:r>
          </a:p>
          <a:p>
            <a:pPr marL="0" indent="0">
              <a:buNone/>
            </a:pPr>
            <a:r>
              <a:rPr lang="en-US" dirty="0"/>
              <a:t>Justice as an equal distribution of benefits and burdens (Equity) -distributive justice </a:t>
            </a:r>
          </a:p>
          <a:p>
            <a:pPr marL="0" indent="0">
              <a:buNone/>
            </a:pPr>
            <a:r>
              <a:rPr lang="en-US" dirty="0"/>
              <a:t>Justice as what is deserved – each according to one’s merit or worth</a:t>
            </a:r>
          </a:p>
          <a:p>
            <a:pPr marL="0" indent="0">
              <a:buNone/>
            </a:pPr>
            <a:endParaRPr lang="en-US" dirty="0"/>
          </a:p>
          <a:p>
            <a:pPr marL="0" indent="0">
              <a:buNone/>
            </a:pPr>
            <a:endParaRPr lang="en-US" dirty="0"/>
          </a:p>
        </p:txBody>
      </p:sp>
      <p:pic>
        <p:nvPicPr>
          <p:cNvPr id="5" name="Picture 4" descr="A vintage weighing scales">
            <a:extLst>
              <a:ext uri="{FF2B5EF4-FFF2-40B4-BE49-F238E27FC236}">
                <a16:creationId xmlns:a16="http://schemas.microsoft.com/office/drawing/2014/main" id="{A99E8B7F-6D9B-DD2D-09CD-90FF58AAD6CD}"/>
              </a:ext>
            </a:extLst>
          </p:cNvPr>
          <p:cNvPicPr>
            <a:picLocks noChangeAspect="1"/>
          </p:cNvPicPr>
          <p:nvPr/>
        </p:nvPicPr>
        <p:blipFill rotWithShape="1">
          <a:blip r:embed="rId2"/>
          <a:srcRect r="-1" b="1709"/>
          <a:stretch/>
        </p:blipFill>
        <p:spPr>
          <a:xfrm>
            <a:off x="7534654" y="8888"/>
            <a:ext cx="4657345" cy="6857990"/>
          </a:xfrm>
          <a:prstGeom prst="rect">
            <a:avLst/>
          </a:prstGeom>
        </p:spPr>
      </p:pic>
    </p:spTree>
    <p:extLst>
      <p:ext uri="{BB962C8B-B14F-4D97-AF65-F5344CB8AC3E}">
        <p14:creationId xmlns:p14="http://schemas.microsoft.com/office/powerpoint/2010/main" val="95806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95266-B1A9-AC15-B0C1-C3FD8A5DA7F9}"/>
              </a:ext>
            </a:extLst>
          </p:cNvPr>
          <p:cNvSpPr>
            <a:spLocks noGrp="1"/>
          </p:cNvSpPr>
          <p:nvPr>
            <p:ph type="title"/>
          </p:nvPr>
        </p:nvSpPr>
        <p:spPr/>
        <p:txBody>
          <a:bodyPr/>
          <a:lstStyle/>
          <a:p>
            <a:r>
              <a:rPr lang="en-US" dirty="0"/>
              <a:t>Justice in healthcare</a:t>
            </a:r>
            <a:endParaRPr lang="en-GB" dirty="0"/>
          </a:p>
        </p:txBody>
      </p:sp>
      <p:sp>
        <p:nvSpPr>
          <p:cNvPr id="3" name="Content Placeholder 2">
            <a:extLst>
              <a:ext uri="{FF2B5EF4-FFF2-40B4-BE49-F238E27FC236}">
                <a16:creationId xmlns:a16="http://schemas.microsoft.com/office/drawing/2014/main" id="{91DD8899-9A2A-A160-F4A3-10DD65646ED5}"/>
              </a:ext>
            </a:extLst>
          </p:cNvPr>
          <p:cNvSpPr>
            <a:spLocks noGrp="1"/>
          </p:cNvSpPr>
          <p:nvPr>
            <p:ph idx="1"/>
          </p:nvPr>
        </p:nvSpPr>
        <p:spPr/>
        <p:txBody>
          <a:bodyPr>
            <a:normAutofit fontScale="92500" lnSpcReduction="10000"/>
          </a:bodyPr>
          <a:lstStyle/>
          <a:p>
            <a:r>
              <a:rPr lang="en-US" sz="2000" dirty="0"/>
              <a:t>Justice as fairness</a:t>
            </a:r>
          </a:p>
          <a:p>
            <a:r>
              <a:rPr lang="en-US" sz="2000" dirty="0"/>
              <a:t>Respect for law</a:t>
            </a:r>
          </a:p>
          <a:p>
            <a:r>
              <a:rPr lang="en-US" sz="2000" dirty="0"/>
              <a:t>The principle of justice requires treating others fairly and giving persons their due </a:t>
            </a:r>
          </a:p>
          <a:p>
            <a:r>
              <a:rPr lang="en-US" sz="2000" dirty="0"/>
              <a:t>Actions are consistent, accountable and transparent</a:t>
            </a:r>
          </a:p>
          <a:p>
            <a:r>
              <a:rPr lang="en-US" sz="2000" dirty="0"/>
              <a:t>The principle of justice indicates that equals must be treated equally</a:t>
            </a:r>
          </a:p>
          <a:p>
            <a:r>
              <a:rPr lang="en-US" sz="2000" dirty="0"/>
              <a:t>It means the same treatment must be given to all patients regardless of their status (that is, whether rich, poor, educated, uneducated, able-bodied, or with disability, position or rank) – There is no discrimination</a:t>
            </a:r>
          </a:p>
          <a:p>
            <a:endParaRPr lang="en-US" sz="2000" dirty="0"/>
          </a:p>
          <a:p>
            <a:endParaRPr lang="en-US" sz="2000" dirty="0"/>
          </a:p>
          <a:p>
            <a:endParaRPr lang="en-GB" sz="2000" dirty="0"/>
          </a:p>
        </p:txBody>
      </p:sp>
    </p:spTree>
    <p:extLst>
      <p:ext uri="{BB962C8B-B14F-4D97-AF65-F5344CB8AC3E}">
        <p14:creationId xmlns:p14="http://schemas.microsoft.com/office/powerpoint/2010/main" val="25229440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E69A-C447-76AF-9EFF-F8FC496CD70D}"/>
              </a:ext>
            </a:extLst>
          </p:cNvPr>
          <p:cNvSpPr>
            <a:spLocks noGrp="1"/>
          </p:cNvSpPr>
          <p:nvPr>
            <p:ph type="title"/>
          </p:nvPr>
        </p:nvSpPr>
        <p:spPr/>
        <p:txBody>
          <a:bodyPr/>
          <a:lstStyle/>
          <a:p>
            <a:r>
              <a:rPr lang="en-US" dirty="0"/>
              <a:t>Secondary ethical principles</a:t>
            </a:r>
            <a:endParaRPr lang="en-GB" dirty="0"/>
          </a:p>
        </p:txBody>
      </p:sp>
      <p:sp>
        <p:nvSpPr>
          <p:cNvPr id="3" name="Content Placeholder 2">
            <a:extLst>
              <a:ext uri="{FF2B5EF4-FFF2-40B4-BE49-F238E27FC236}">
                <a16:creationId xmlns:a16="http://schemas.microsoft.com/office/drawing/2014/main" id="{9718A0DE-9BB3-623A-5069-47029A70206B}"/>
              </a:ext>
            </a:extLst>
          </p:cNvPr>
          <p:cNvSpPr>
            <a:spLocks noGrp="1"/>
          </p:cNvSpPr>
          <p:nvPr>
            <p:ph idx="1"/>
          </p:nvPr>
        </p:nvSpPr>
        <p:spPr/>
        <p:txBody>
          <a:bodyPr/>
          <a:lstStyle/>
          <a:p>
            <a:r>
              <a:rPr lang="en-US" dirty="0"/>
              <a:t>Veracity – The duty to tell the truth</a:t>
            </a:r>
          </a:p>
          <a:p>
            <a:r>
              <a:rPr lang="en-US" dirty="0"/>
              <a:t>Confidentiality – The duty to respect privileged information</a:t>
            </a:r>
          </a:p>
          <a:p>
            <a:r>
              <a:rPr lang="en-US" dirty="0"/>
              <a:t>Fidelity – The duty to keep promises</a:t>
            </a:r>
            <a:endParaRPr lang="en-GB" dirty="0"/>
          </a:p>
        </p:txBody>
      </p:sp>
    </p:spTree>
    <p:extLst>
      <p:ext uri="{BB962C8B-B14F-4D97-AF65-F5344CB8AC3E}">
        <p14:creationId xmlns:p14="http://schemas.microsoft.com/office/powerpoint/2010/main" val="149698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2FF5D-3103-5641-59BB-BCA48D0A1755}"/>
              </a:ext>
            </a:extLst>
          </p:cNvPr>
          <p:cNvSpPr>
            <a:spLocks noGrp="1"/>
          </p:cNvSpPr>
          <p:nvPr>
            <p:ph type="title"/>
          </p:nvPr>
        </p:nvSpPr>
        <p:spPr/>
        <p:txBody>
          <a:bodyPr/>
          <a:lstStyle/>
          <a:p>
            <a:r>
              <a:rPr lang="en-US" dirty="0"/>
              <a:t>veracity</a:t>
            </a:r>
            <a:endParaRPr lang="en-GB" dirty="0"/>
          </a:p>
        </p:txBody>
      </p:sp>
      <p:sp>
        <p:nvSpPr>
          <p:cNvPr id="3" name="Content Placeholder 2">
            <a:extLst>
              <a:ext uri="{FF2B5EF4-FFF2-40B4-BE49-F238E27FC236}">
                <a16:creationId xmlns:a16="http://schemas.microsoft.com/office/drawing/2014/main" id="{BDB20EAA-2BFC-14CC-746C-87EDE8C04831}"/>
              </a:ext>
            </a:extLst>
          </p:cNvPr>
          <p:cNvSpPr>
            <a:spLocks noGrp="1"/>
          </p:cNvSpPr>
          <p:nvPr>
            <p:ph idx="1"/>
          </p:nvPr>
        </p:nvSpPr>
        <p:spPr/>
        <p:txBody>
          <a:bodyPr/>
          <a:lstStyle/>
          <a:p>
            <a:r>
              <a:rPr lang="en-US" dirty="0"/>
              <a:t>Veracity refers to ‘Truth telling’</a:t>
            </a:r>
          </a:p>
          <a:p>
            <a:r>
              <a:rPr lang="en-US" dirty="0"/>
              <a:t>The duty to tell the truth</a:t>
            </a:r>
          </a:p>
          <a:p>
            <a:r>
              <a:rPr lang="en-US" dirty="0"/>
              <a:t>Obligation to full and honest disclosure</a:t>
            </a:r>
          </a:p>
          <a:p>
            <a:r>
              <a:rPr lang="en-US" dirty="0"/>
              <a:t>Truth telling relates to informed consent e.g. side effects of treatment explained to the patient and the patient weighs the benefits against the risks</a:t>
            </a:r>
          </a:p>
          <a:p>
            <a:endParaRPr lang="en-GB" dirty="0"/>
          </a:p>
        </p:txBody>
      </p:sp>
    </p:spTree>
    <p:extLst>
      <p:ext uri="{BB962C8B-B14F-4D97-AF65-F5344CB8AC3E}">
        <p14:creationId xmlns:p14="http://schemas.microsoft.com/office/powerpoint/2010/main" val="9169904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AD3B66-F324-B7E5-548F-B74C502D8E3C}"/>
              </a:ext>
            </a:extLst>
          </p:cNvPr>
          <p:cNvSpPr>
            <a:spLocks noGrp="1"/>
          </p:cNvSpPr>
          <p:nvPr>
            <p:ph type="title"/>
          </p:nvPr>
        </p:nvSpPr>
        <p:spPr>
          <a:xfrm>
            <a:off x="643466" y="643467"/>
            <a:ext cx="6242719" cy="1728044"/>
          </a:xfrm>
          <a:noFill/>
          <a:ln>
            <a:solidFill>
              <a:schemeClr val="bg1"/>
            </a:solidFill>
          </a:ln>
        </p:spPr>
        <p:txBody>
          <a:bodyPr wrap="square">
            <a:normAutofit/>
          </a:bodyPr>
          <a:lstStyle/>
          <a:p>
            <a:r>
              <a:rPr lang="en-US">
                <a:solidFill>
                  <a:schemeClr val="bg1"/>
                </a:solidFill>
              </a:rPr>
              <a:t>confidentiality</a:t>
            </a:r>
            <a:endParaRPr lang="en-GB">
              <a:solidFill>
                <a:schemeClr val="bg1"/>
              </a:solidFill>
            </a:endParaRPr>
          </a:p>
        </p:txBody>
      </p:sp>
      <p:sp>
        <p:nvSpPr>
          <p:cNvPr id="3" name="Content Placeholder 2">
            <a:extLst>
              <a:ext uri="{FF2B5EF4-FFF2-40B4-BE49-F238E27FC236}">
                <a16:creationId xmlns:a16="http://schemas.microsoft.com/office/drawing/2014/main" id="{7C0B7CEA-F26D-4993-8BAC-52E66872C31E}"/>
              </a:ext>
            </a:extLst>
          </p:cNvPr>
          <p:cNvSpPr>
            <a:spLocks noGrp="1"/>
          </p:cNvSpPr>
          <p:nvPr>
            <p:ph idx="1"/>
          </p:nvPr>
        </p:nvSpPr>
        <p:spPr>
          <a:xfrm>
            <a:off x="643467" y="2638044"/>
            <a:ext cx="6242715" cy="3415622"/>
          </a:xfrm>
        </p:spPr>
        <p:txBody>
          <a:bodyPr>
            <a:normAutofit fontScale="92500" lnSpcReduction="10000"/>
          </a:bodyPr>
          <a:lstStyle/>
          <a:p>
            <a:r>
              <a:rPr lang="en-US" dirty="0">
                <a:solidFill>
                  <a:schemeClr val="bg1"/>
                </a:solidFill>
              </a:rPr>
              <a:t>Confidentiality refers to keeping private all information about a person (patient) and not disclosing it to a third party without the patient’s consent</a:t>
            </a:r>
          </a:p>
          <a:p>
            <a:r>
              <a:rPr lang="en-US" dirty="0">
                <a:solidFill>
                  <a:schemeClr val="bg1"/>
                </a:solidFill>
              </a:rPr>
              <a:t> It refers to one’s ability to safeguard another person’s information or confidences</a:t>
            </a:r>
          </a:p>
          <a:p>
            <a:r>
              <a:rPr lang="en-US" dirty="0">
                <a:solidFill>
                  <a:schemeClr val="bg1"/>
                </a:solidFill>
              </a:rPr>
              <a:t>Patients have a right to expect their information to be held in confidence by the health professional</a:t>
            </a:r>
          </a:p>
          <a:p>
            <a:r>
              <a:rPr lang="en-US" dirty="0">
                <a:solidFill>
                  <a:schemeClr val="bg1"/>
                </a:solidFill>
              </a:rPr>
              <a:t>Confidentiality ensures patient’s privacy</a:t>
            </a:r>
          </a:p>
          <a:p>
            <a:r>
              <a:rPr lang="en-US" dirty="0">
                <a:solidFill>
                  <a:schemeClr val="bg1"/>
                </a:solidFill>
              </a:rPr>
              <a:t>Confidentiality about sensitive information is necessary to preserve the patient’s dignity</a:t>
            </a:r>
          </a:p>
          <a:p>
            <a:r>
              <a:rPr lang="en-US" dirty="0">
                <a:solidFill>
                  <a:schemeClr val="bg1"/>
                </a:solidFill>
              </a:rPr>
              <a:t>Violating patient’s confidentiality is both a legal and ethical issue</a:t>
            </a:r>
          </a:p>
          <a:p>
            <a:endParaRPr lang="en-GB" dirty="0">
              <a:solidFill>
                <a:schemeClr val="bg1"/>
              </a:solidFill>
            </a:endParaRPr>
          </a:p>
        </p:txBody>
      </p:sp>
      <p:pic>
        <p:nvPicPr>
          <p:cNvPr id="7" name="Graphic 6" descr="Lock">
            <a:extLst>
              <a:ext uri="{FF2B5EF4-FFF2-40B4-BE49-F238E27FC236}">
                <a16:creationId xmlns:a16="http://schemas.microsoft.com/office/drawing/2014/main" id="{28D8F2A0-6A5F-4A69-9C74-BEC0D1C164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119870" y="1614253"/>
            <a:ext cx="3428662" cy="3428662"/>
          </a:xfrm>
          <a:prstGeom prst="rect">
            <a:avLst/>
          </a:prstGeom>
        </p:spPr>
      </p:pic>
    </p:spTree>
    <p:extLst>
      <p:ext uri="{BB962C8B-B14F-4D97-AF65-F5344CB8AC3E}">
        <p14:creationId xmlns:p14="http://schemas.microsoft.com/office/powerpoint/2010/main" val="565309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A7AC5-EC03-6947-0AB4-E6BFBB4DA460}"/>
              </a:ext>
            </a:extLst>
          </p:cNvPr>
          <p:cNvSpPr>
            <a:spLocks noGrp="1"/>
          </p:cNvSpPr>
          <p:nvPr>
            <p:ph type="title"/>
          </p:nvPr>
        </p:nvSpPr>
        <p:spPr/>
        <p:txBody>
          <a:bodyPr/>
          <a:lstStyle/>
          <a:p>
            <a:r>
              <a:rPr lang="en-US" dirty="0"/>
              <a:t>Confidentiality (cont.)</a:t>
            </a:r>
            <a:endParaRPr lang="en-GB" dirty="0"/>
          </a:p>
        </p:txBody>
      </p:sp>
      <p:sp>
        <p:nvSpPr>
          <p:cNvPr id="3" name="Content Placeholder 2">
            <a:extLst>
              <a:ext uri="{FF2B5EF4-FFF2-40B4-BE49-F238E27FC236}">
                <a16:creationId xmlns:a16="http://schemas.microsoft.com/office/drawing/2014/main" id="{79C6BC15-7078-AF12-C06C-5ABD8DC9B7CD}"/>
              </a:ext>
            </a:extLst>
          </p:cNvPr>
          <p:cNvSpPr>
            <a:spLocks noGrp="1"/>
          </p:cNvSpPr>
          <p:nvPr>
            <p:ph idx="1"/>
          </p:nvPr>
        </p:nvSpPr>
        <p:spPr/>
        <p:txBody>
          <a:bodyPr>
            <a:normAutofit fontScale="92500" lnSpcReduction="10000"/>
          </a:bodyPr>
          <a:lstStyle/>
          <a:p>
            <a:r>
              <a:rPr lang="en-US" dirty="0"/>
              <a:t>Obligations of physician/doctor to maintain information in strict confidence</a:t>
            </a:r>
          </a:p>
          <a:p>
            <a:r>
              <a:rPr lang="en-US" dirty="0"/>
              <a:t>Maintain the confidentiality of all personal, medical and treatment information</a:t>
            </a:r>
          </a:p>
          <a:p>
            <a:r>
              <a:rPr lang="en-US" dirty="0"/>
              <a:t>Based on loyalty and trust</a:t>
            </a:r>
          </a:p>
          <a:p>
            <a:r>
              <a:rPr lang="en-US" dirty="0"/>
              <a:t>Information to be revealed with consent and for the benefit of the patient</a:t>
            </a:r>
          </a:p>
          <a:p>
            <a:r>
              <a:rPr lang="en-US" dirty="0"/>
              <a:t>Information shared only with those involved in patient’s care</a:t>
            </a:r>
          </a:p>
          <a:p>
            <a:r>
              <a:rPr lang="en-US" dirty="0"/>
              <a:t>Exceptions if failure to release data/information to appropriate agencies may result in greater societal harm; risk to public safety</a:t>
            </a:r>
          </a:p>
          <a:p>
            <a:r>
              <a:rPr lang="en-US" dirty="0"/>
              <a:t>Exceptions also when ethically and legally required; necessitated by court of law</a:t>
            </a:r>
          </a:p>
          <a:p>
            <a:r>
              <a:rPr lang="en-US" dirty="0"/>
              <a:t>Disclosure should not be beyond what is required</a:t>
            </a:r>
          </a:p>
          <a:p>
            <a:endParaRPr lang="en-GB" dirty="0"/>
          </a:p>
        </p:txBody>
      </p:sp>
    </p:spTree>
    <p:extLst>
      <p:ext uri="{BB962C8B-B14F-4D97-AF65-F5344CB8AC3E}">
        <p14:creationId xmlns:p14="http://schemas.microsoft.com/office/powerpoint/2010/main" val="1207846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71312-9744-0AC8-8FAE-41B23249E1FB}"/>
              </a:ext>
            </a:extLst>
          </p:cNvPr>
          <p:cNvSpPr>
            <a:spLocks noGrp="1"/>
          </p:cNvSpPr>
          <p:nvPr>
            <p:ph type="title"/>
          </p:nvPr>
        </p:nvSpPr>
        <p:spPr/>
        <p:txBody>
          <a:bodyPr/>
          <a:lstStyle/>
          <a:p>
            <a:r>
              <a:rPr lang="en-US" dirty="0"/>
              <a:t>fidelity</a:t>
            </a:r>
            <a:endParaRPr lang="en-GB" dirty="0"/>
          </a:p>
        </p:txBody>
      </p:sp>
      <p:sp>
        <p:nvSpPr>
          <p:cNvPr id="3" name="Content Placeholder 2">
            <a:extLst>
              <a:ext uri="{FF2B5EF4-FFF2-40B4-BE49-F238E27FC236}">
                <a16:creationId xmlns:a16="http://schemas.microsoft.com/office/drawing/2014/main" id="{AB188BB4-E8F6-6D19-63D8-ECB5669612AB}"/>
              </a:ext>
            </a:extLst>
          </p:cNvPr>
          <p:cNvSpPr>
            <a:spLocks noGrp="1"/>
          </p:cNvSpPr>
          <p:nvPr>
            <p:ph idx="1"/>
          </p:nvPr>
        </p:nvSpPr>
        <p:spPr/>
        <p:txBody>
          <a:bodyPr/>
          <a:lstStyle/>
          <a:p>
            <a:r>
              <a:rPr lang="en-US" dirty="0"/>
              <a:t>Fidelity refers to the duty to keep promises</a:t>
            </a:r>
          </a:p>
          <a:p>
            <a:r>
              <a:rPr lang="en-US" dirty="0"/>
              <a:t>The principle of fidelity requires that health workers keep promises they made to patients</a:t>
            </a:r>
          </a:p>
          <a:p>
            <a:r>
              <a:rPr lang="en-US" dirty="0"/>
              <a:t>They maybe conflict between fidelity </a:t>
            </a:r>
            <a:endParaRPr lang="en-GB" dirty="0"/>
          </a:p>
        </p:txBody>
      </p:sp>
    </p:spTree>
    <p:extLst>
      <p:ext uri="{BB962C8B-B14F-4D97-AF65-F5344CB8AC3E}">
        <p14:creationId xmlns:p14="http://schemas.microsoft.com/office/powerpoint/2010/main" val="866619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0B3C1-9613-ABED-3051-2EEA95163000}"/>
              </a:ext>
            </a:extLst>
          </p:cNvPr>
          <p:cNvSpPr>
            <a:spLocks noGrp="1"/>
          </p:cNvSpPr>
          <p:nvPr>
            <p:ph type="title"/>
          </p:nvPr>
        </p:nvSpPr>
        <p:spPr>
          <a:xfrm>
            <a:off x="5445496" y="978776"/>
            <a:ext cx="5925310" cy="1174991"/>
          </a:xfrm>
        </p:spPr>
        <p:txBody>
          <a:bodyPr>
            <a:normAutofit/>
          </a:bodyPr>
          <a:lstStyle/>
          <a:p>
            <a:r>
              <a:rPr lang="en-US" sz="2400"/>
              <a:t>Presentation</a:t>
            </a:r>
            <a:endParaRPr lang="en-GB" sz="2400"/>
          </a:p>
        </p:txBody>
      </p:sp>
      <p:pic>
        <p:nvPicPr>
          <p:cNvPr id="5" name="Picture 4" descr="Desk with stethoscope and computer keyboard">
            <a:extLst>
              <a:ext uri="{FF2B5EF4-FFF2-40B4-BE49-F238E27FC236}">
                <a16:creationId xmlns:a16="http://schemas.microsoft.com/office/drawing/2014/main" id="{9929CE54-048D-74B6-A220-FB2B6CE03E96}"/>
              </a:ext>
            </a:extLst>
          </p:cNvPr>
          <p:cNvPicPr>
            <a:picLocks noChangeAspect="1"/>
          </p:cNvPicPr>
          <p:nvPr/>
        </p:nvPicPr>
        <p:blipFill rotWithShape="1">
          <a:blip r:embed="rId2"/>
          <a:srcRect l="54670" r="-1" b="-1"/>
          <a:stretch/>
        </p:blipFill>
        <p:spPr>
          <a:xfrm>
            <a:off x="20" y="10"/>
            <a:ext cx="4657325" cy="6857990"/>
          </a:xfrm>
          <a:prstGeom prst="rect">
            <a:avLst/>
          </a:prstGeom>
        </p:spPr>
      </p:pic>
      <p:sp>
        <p:nvSpPr>
          <p:cNvPr id="3" name="Content Placeholder 2">
            <a:extLst>
              <a:ext uri="{FF2B5EF4-FFF2-40B4-BE49-F238E27FC236}">
                <a16:creationId xmlns:a16="http://schemas.microsoft.com/office/drawing/2014/main" id="{D0EA6B35-48D1-6C6B-7850-71AE93005119}"/>
              </a:ext>
            </a:extLst>
          </p:cNvPr>
          <p:cNvSpPr>
            <a:spLocks noGrp="1"/>
          </p:cNvSpPr>
          <p:nvPr>
            <p:ph idx="1"/>
          </p:nvPr>
        </p:nvSpPr>
        <p:spPr>
          <a:xfrm>
            <a:off x="5445496" y="2640692"/>
            <a:ext cx="5925310" cy="3255252"/>
          </a:xfrm>
        </p:spPr>
        <p:txBody>
          <a:bodyPr>
            <a:normAutofit/>
          </a:bodyPr>
          <a:lstStyle/>
          <a:p>
            <a:r>
              <a:rPr lang="en-US" dirty="0"/>
              <a:t>At the end of the </a:t>
            </a:r>
            <a:r>
              <a:rPr lang="en-US" dirty="0" smtClean="0"/>
              <a:t>lesson, </a:t>
            </a:r>
            <a:r>
              <a:rPr lang="en-US" dirty="0"/>
              <a:t>learners should be able to:</a:t>
            </a:r>
          </a:p>
          <a:p>
            <a:r>
              <a:rPr lang="en-US" dirty="0" smtClean="0"/>
              <a:t>Demonstrate </a:t>
            </a:r>
            <a:r>
              <a:rPr lang="en-US" dirty="0"/>
              <a:t>understanding of </a:t>
            </a:r>
            <a:r>
              <a:rPr lang="en-US" dirty="0" smtClean="0"/>
              <a:t>ethical principles</a:t>
            </a:r>
          </a:p>
          <a:p>
            <a:r>
              <a:rPr lang="en-US" dirty="0" smtClean="0"/>
              <a:t>Apply ethical </a:t>
            </a:r>
            <a:r>
              <a:rPr lang="en-US" dirty="0"/>
              <a:t>principles to various medical and health care </a:t>
            </a:r>
            <a:r>
              <a:rPr lang="en-US" dirty="0" smtClean="0"/>
              <a:t>situations</a:t>
            </a:r>
            <a:endParaRPr lang="en-US" dirty="0"/>
          </a:p>
          <a:p>
            <a:endParaRPr lang="en-GB" dirty="0"/>
          </a:p>
        </p:txBody>
      </p:sp>
    </p:spTree>
    <p:extLst>
      <p:ext uri="{BB962C8B-B14F-4D97-AF65-F5344CB8AC3E}">
        <p14:creationId xmlns:p14="http://schemas.microsoft.com/office/powerpoint/2010/main" val="2900983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F0ADB5-A0B4-4B01-A8C4-FDC34CE22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A6D0FDE-0241-4C21-A720-A694753582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BA8A63-B55D-6957-3A7A-53A0F65CFC01}"/>
              </a:ext>
            </a:extLst>
          </p:cNvPr>
          <p:cNvSpPr>
            <a:spLocks noGrp="1"/>
          </p:cNvSpPr>
          <p:nvPr>
            <p:ph type="title"/>
          </p:nvPr>
        </p:nvSpPr>
        <p:spPr>
          <a:xfrm>
            <a:off x="643467" y="2681103"/>
            <a:ext cx="3363974" cy="1495794"/>
          </a:xfrm>
          <a:noFill/>
          <a:ln>
            <a:solidFill>
              <a:schemeClr val="bg1"/>
            </a:solidFill>
          </a:ln>
        </p:spPr>
        <p:txBody>
          <a:bodyPr wrap="square">
            <a:normAutofit/>
          </a:bodyPr>
          <a:lstStyle/>
          <a:p>
            <a:r>
              <a:rPr lang="en-US">
                <a:solidFill>
                  <a:schemeClr val="bg1"/>
                </a:solidFill>
              </a:rPr>
              <a:t>conclusion</a:t>
            </a:r>
            <a:endParaRPr lang="en-GB">
              <a:solidFill>
                <a:schemeClr val="bg1"/>
              </a:solidFill>
            </a:endParaRPr>
          </a:p>
        </p:txBody>
      </p:sp>
      <p:graphicFrame>
        <p:nvGraphicFramePr>
          <p:cNvPr id="5" name="Content Placeholder 2">
            <a:extLst>
              <a:ext uri="{FF2B5EF4-FFF2-40B4-BE49-F238E27FC236}">
                <a16:creationId xmlns:a16="http://schemas.microsoft.com/office/drawing/2014/main" id="{B2379E55-294A-A7D5-F083-BB671FC09E19}"/>
              </a:ext>
            </a:extLst>
          </p:cNvPr>
          <p:cNvGraphicFramePr>
            <a:graphicFrameLocks noGrp="1"/>
          </p:cNvGraphicFramePr>
          <p:nvPr>
            <p:ph idx="1"/>
            <p:extLst>
              <p:ext uri="{D42A27DB-BD31-4B8C-83A1-F6EECF244321}">
                <p14:modId xmlns:p14="http://schemas.microsoft.com/office/powerpoint/2010/main" val="2492361993"/>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73985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1B994-0738-E5AF-AE2F-45A3A36B699C}"/>
              </a:ext>
            </a:extLst>
          </p:cNvPr>
          <p:cNvSpPr>
            <a:spLocks noGrp="1"/>
          </p:cNvSpPr>
          <p:nvPr>
            <p:ph type="title"/>
          </p:nvPr>
        </p:nvSpPr>
        <p:spPr/>
        <p:txBody>
          <a:bodyPr/>
          <a:lstStyle/>
          <a:p>
            <a:r>
              <a:rPr lang="en-US" dirty="0"/>
              <a:t>references</a:t>
            </a:r>
            <a:endParaRPr lang="en-GB" dirty="0"/>
          </a:p>
        </p:txBody>
      </p:sp>
      <p:sp>
        <p:nvSpPr>
          <p:cNvPr id="3" name="Content Placeholder 2">
            <a:extLst>
              <a:ext uri="{FF2B5EF4-FFF2-40B4-BE49-F238E27FC236}">
                <a16:creationId xmlns:a16="http://schemas.microsoft.com/office/drawing/2014/main" id="{6CAB5A92-3347-18CF-242E-DC88FE01D2FC}"/>
              </a:ext>
            </a:extLst>
          </p:cNvPr>
          <p:cNvSpPr>
            <a:spLocks noGrp="1"/>
          </p:cNvSpPr>
          <p:nvPr>
            <p:ph idx="1"/>
          </p:nvPr>
        </p:nvSpPr>
        <p:spPr/>
        <p:txBody>
          <a:bodyPr/>
          <a:lstStyle/>
          <a:p>
            <a:r>
              <a:rPr lang="en-US" dirty="0"/>
              <a:t>Morrison, E. E. &amp; Furlong, B. 2014. Health Care Ethics: Critical issues for the 21</a:t>
            </a:r>
            <a:r>
              <a:rPr lang="en-US" baseline="30000" dirty="0"/>
              <a:t>st</a:t>
            </a:r>
            <a:r>
              <a:rPr lang="en-US" dirty="0"/>
              <a:t> century. Jones &amp; Bartlett, USA</a:t>
            </a:r>
          </a:p>
          <a:p>
            <a:r>
              <a:rPr lang="en-US" dirty="0"/>
              <a:t>Francis, C. M. Medical Ethics. 2004. 2</a:t>
            </a:r>
            <a:r>
              <a:rPr lang="en-US" baseline="30000" dirty="0"/>
              <a:t>nd</a:t>
            </a:r>
            <a:r>
              <a:rPr lang="en-US" dirty="0"/>
              <a:t> edition. Jaypee Brothers, New Delhi</a:t>
            </a:r>
          </a:p>
          <a:p>
            <a:r>
              <a:rPr lang="en-US" dirty="0" err="1"/>
              <a:t>Fremgen</a:t>
            </a:r>
            <a:r>
              <a:rPr lang="en-US" dirty="0"/>
              <a:t>, B. F. 2016. Medical Law and Ethics. Pearson, USA</a:t>
            </a:r>
          </a:p>
          <a:p>
            <a:r>
              <a:rPr lang="en-US" dirty="0"/>
              <a:t>Morrison, E. E. 2016. Ethics in Health Administration: A practical Approach for Decision Making. </a:t>
            </a:r>
          </a:p>
          <a:p>
            <a:endParaRPr lang="en-GB" dirty="0"/>
          </a:p>
        </p:txBody>
      </p:sp>
    </p:spTree>
    <p:extLst>
      <p:ext uri="{BB962C8B-B14F-4D97-AF65-F5344CB8AC3E}">
        <p14:creationId xmlns:p14="http://schemas.microsoft.com/office/powerpoint/2010/main" val="3567809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D829-4A40-79C7-63C2-CCB8DD78017B}"/>
              </a:ext>
            </a:extLst>
          </p:cNvPr>
          <p:cNvSpPr>
            <a:spLocks noGrp="1"/>
          </p:cNvSpPr>
          <p:nvPr>
            <p:ph type="title"/>
          </p:nvPr>
        </p:nvSpPr>
        <p:spPr>
          <a:xfrm>
            <a:off x="804672" y="978776"/>
            <a:ext cx="5925310" cy="1174991"/>
          </a:xfrm>
        </p:spPr>
        <p:txBody>
          <a:bodyPr>
            <a:normAutofit/>
          </a:bodyPr>
          <a:lstStyle/>
          <a:p>
            <a:r>
              <a:rPr lang="en-US" sz="2400"/>
              <a:t>Basic principles of medical ethics</a:t>
            </a:r>
            <a:endParaRPr lang="en-GB" sz="2400"/>
          </a:p>
        </p:txBody>
      </p:sp>
      <p:sp>
        <p:nvSpPr>
          <p:cNvPr id="3" name="Content Placeholder 2">
            <a:extLst>
              <a:ext uri="{FF2B5EF4-FFF2-40B4-BE49-F238E27FC236}">
                <a16:creationId xmlns:a16="http://schemas.microsoft.com/office/drawing/2014/main" id="{35D27B4D-8349-D905-0950-8B4257DE2AC1}"/>
              </a:ext>
            </a:extLst>
          </p:cNvPr>
          <p:cNvSpPr>
            <a:spLocks noGrp="1"/>
          </p:cNvSpPr>
          <p:nvPr>
            <p:ph idx="1"/>
          </p:nvPr>
        </p:nvSpPr>
        <p:spPr>
          <a:xfrm>
            <a:off x="804672" y="2640692"/>
            <a:ext cx="5925310" cy="3255252"/>
          </a:xfrm>
        </p:spPr>
        <p:txBody>
          <a:bodyPr>
            <a:normAutofit/>
          </a:bodyPr>
          <a:lstStyle/>
          <a:p>
            <a:r>
              <a:rPr lang="en-US" dirty="0"/>
              <a:t>Respect for autonomy</a:t>
            </a:r>
          </a:p>
          <a:p>
            <a:r>
              <a:rPr lang="en-US" dirty="0"/>
              <a:t>Nonmaleficence</a:t>
            </a:r>
          </a:p>
          <a:p>
            <a:r>
              <a:rPr lang="en-US" dirty="0"/>
              <a:t>Beneficence</a:t>
            </a:r>
          </a:p>
          <a:p>
            <a:r>
              <a:rPr lang="en-US" dirty="0"/>
              <a:t>Justice</a:t>
            </a:r>
          </a:p>
          <a:p>
            <a:pPr marL="0" indent="0">
              <a:buNone/>
            </a:pPr>
            <a:endParaRPr lang="en-GB" dirty="0"/>
          </a:p>
        </p:txBody>
      </p:sp>
      <p:pic>
        <p:nvPicPr>
          <p:cNvPr id="5" name="Picture 4" descr="A vintage weighing scales">
            <a:extLst>
              <a:ext uri="{FF2B5EF4-FFF2-40B4-BE49-F238E27FC236}">
                <a16:creationId xmlns:a16="http://schemas.microsoft.com/office/drawing/2014/main" id="{E2C9B583-561E-440E-F59B-48A9CBE06F8A}"/>
              </a:ext>
            </a:extLst>
          </p:cNvPr>
          <p:cNvPicPr>
            <a:picLocks noChangeAspect="1"/>
          </p:cNvPicPr>
          <p:nvPr/>
        </p:nvPicPr>
        <p:blipFill rotWithShape="1">
          <a:blip r:embed="rId2"/>
          <a:srcRect r="-3" b="1830"/>
          <a:stretch/>
        </p:blipFill>
        <p:spPr>
          <a:xfrm>
            <a:off x="7534654" y="10"/>
            <a:ext cx="4657345" cy="6857990"/>
          </a:xfrm>
          <a:prstGeom prst="rect">
            <a:avLst/>
          </a:prstGeom>
        </p:spPr>
      </p:pic>
    </p:spTree>
    <p:extLst>
      <p:ext uri="{BB962C8B-B14F-4D97-AF65-F5344CB8AC3E}">
        <p14:creationId xmlns:p14="http://schemas.microsoft.com/office/powerpoint/2010/main" val="1120499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815B-1739-5149-BDA1-04A3749932D7}"/>
              </a:ext>
            </a:extLst>
          </p:cNvPr>
          <p:cNvSpPr>
            <a:spLocks noGrp="1"/>
          </p:cNvSpPr>
          <p:nvPr>
            <p:ph type="title"/>
          </p:nvPr>
        </p:nvSpPr>
        <p:spPr>
          <a:xfrm>
            <a:off x="5445496" y="978776"/>
            <a:ext cx="5925310" cy="1174991"/>
          </a:xfrm>
        </p:spPr>
        <p:txBody>
          <a:bodyPr>
            <a:normAutofit/>
          </a:bodyPr>
          <a:lstStyle/>
          <a:p>
            <a:r>
              <a:rPr lang="en-US" sz="2400" dirty="0"/>
              <a:t>Respect for autonomy</a:t>
            </a:r>
            <a:endParaRPr lang="en-GB" sz="2400" dirty="0"/>
          </a:p>
        </p:txBody>
      </p:sp>
      <p:pic>
        <p:nvPicPr>
          <p:cNvPr id="5" name="Picture 4" descr="Light bulb on yellow background with sketched light beams and cord">
            <a:extLst>
              <a:ext uri="{FF2B5EF4-FFF2-40B4-BE49-F238E27FC236}">
                <a16:creationId xmlns:a16="http://schemas.microsoft.com/office/drawing/2014/main" id="{7A3E46E6-33E9-29E3-A483-B830FF5649DC}"/>
              </a:ext>
            </a:extLst>
          </p:cNvPr>
          <p:cNvPicPr>
            <a:picLocks noChangeAspect="1"/>
          </p:cNvPicPr>
          <p:nvPr/>
        </p:nvPicPr>
        <p:blipFill rotWithShape="1">
          <a:blip r:embed="rId2"/>
          <a:srcRect l="51246" r="6988"/>
          <a:stretch/>
        </p:blipFill>
        <p:spPr>
          <a:xfrm>
            <a:off x="20" y="10"/>
            <a:ext cx="4657325" cy="6857990"/>
          </a:xfrm>
          <a:prstGeom prst="rect">
            <a:avLst/>
          </a:prstGeom>
        </p:spPr>
      </p:pic>
      <p:sp>
        <p:nvSpPr>
          <p:cNvPr id="3" name="Content Placeholder 2">
            <a:extLst>
              <a:ext uri="{FF2B5EF4-FFF2-40B4-BE49-F238E27FC236}">
                <a16:creationId xmlns:a16="http://schemas.microsoft.com/office/drawing/2014/main" id="{BD960AC4-A292-76E1-D46A-C351D282E31E}"/>
              </a:ext>
            </a:extLst>
          </p:cNvPr>
          <p:cNvSpPr>
            <a:spLocks noGrp="1"/>
          </p:cNvSpPr>
          <p:nvPr>
            <p:ph idx="1"/>
          </p:nvPr>
        </p:nvSpPr>
        <p:spPr>
          <a:xfrm>
            <a:off x="5445496" y="2640692"/>
            <a:ext cx="5925310" cy="3255252"/>
          </a:xfrm>
        </p:spPr>
        <p:txBody>
          <a:bodyPr>
            <a:normAutofit fontScale="85000" lnSpcReduction="10000"/>
          </a:bodyPr>
          <a:lstStyle/>
          <a:p>
            <a:r>
              <a:rPr lang="en-US" dirty="0"/>
              <a:t>Autonomy originates from the Greek </a:t>
            </a:r>
            <a:r>
              <a:rPr lang="en-US" i="1" dirty="0"/>
              <a:t>auto </a:t>
            </a:r>
            <a:r>
              <a:rPr lang="en-US" dirty="0"/>
              <a:t>meaning self and </a:t>
            </a:r>
            <a:r>
              <a:rPr lang="en-US" i="1" dirty="0"/>
              <a:t>nomos </a:t>
            </a:r>
            <a:r>
              <a:rPr lang="en-US" dirty="0"/>
              <a:t>meaning rule, governance or law (Morrison &amp;Furlong, 2014)</a:t>
            </a:r>
          </a:p>
          <a:p>
            <a:r>
              <a:rPr lang="en-US" dirty="0"/>
              <a:t>It means people have the right to make decisions about their own life;  ability to decide for oneself; they are free to make their own decisions</a:t>
            </a:r>
          </a:p>
          <a:p>
            <a:r>
              <a:rPr lang="en-US" dirty="0"/>
              <a:t>Autonomy refers to right to self-determination; self-governance</a:t>
            </a:r>
          </a:p>
          <a:p>
            <a:r>
              <a:rPr lang="en-US" dirty="0"/>
              <a:t>Ability to make your own decisions; freedom to choose what is in their own interest; ability to decide for oneself</a:t>
            </a:r>
          </a:p>
          <a:p>
            <a:r>
              <a:rPr lang="en-US" dirty="0"/>
              <a:t>The concept of informed consent is included in this principle</a:t>
            </a:r>
          </a:p>
          <a:p>
            <a:r>
              <a:rPr lang="en-US" dirty="0"/>
              <a:t>Having adequate information and understanding to make own decisions about treatment (advantages, disadvantages, possible complications) – Empowered therefore give informed consent</a:t>
            </a:r>
          </a:p>
          <a:p>
            <a:endParaRPr lang="en-US" dirty="0"/>
          </a:p>
          <a:p>
            <a:endParaRPr lang="en-US" dirty="0"/>
          </a:p>
          <a:p>
            <a:endParaRPr lang="en-GB" dirty="0"/>
          </a:p>
        </p:txBody>
      </p:sp>
    </p:spTree>
    <p:extLst>
      <p:ext uri="{BB962C8B-B14F-4D97-AF65-F5344CB8AC3E}">
        <p14:creationId xmlns:p14="http://schemas.microsoft.com/office/powerpoint/2010/main" val="138556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E69A8-FF1A-CD9C-F213-F203A8102F24}"/>
              </a:ext>
            </a:extLst>
          </p:cNvPr>
          <p:cNvSpPr>
            <a:spLocks noGrp="1"/>
          </p:cNvSpPr>
          <p:nvPr>
            <p:ph type="title"/>
          </p:nvPr>
        </p:nvSpPr>
        <p:spPr/>
        <p:txBody>
          <a:bodyPr/>
          <a:lstStyle/>
          <a:p>
            <a:r>
              <a:rPr lang="en-US" dirty="0"/>
              <a:t>Autonomy (cont.)</a:t>
            </a:r>
            <a:endParaRPr lang="en-GB" dirty="0"/>
          </a:p>
        </p:txBody>
      </p:sp>
      <p:sp>
        <p:nvSpPr>
          <p:cNvPr id="3" name="Content Placeholder 2">
            <a:extLst>
              <a:ext uri="{FF2B5EF4-FFF2-40B4-BE49-F238E27FC236}">
                <a16:creationId xmlns:a16="http://schemas.microsoft.com/office/drawing/2014/main" id="{27D50671-C19F-6FE2-DB58-AC3C969A98AE}"/>
              </a:ext>
            </a:extLst>
          </p:cNvPr>
          <p:cNvSpPr>
            <a:spLocks noGrp="1"/>
          </p:cNvSpPr>
          <p:nvPr>
            <p:ph idx="1"/>
          </p:nvPr>
        </p:nvSpPr>
        <p:spPr/>
        <p:txBody>
          <a:bodyPr>
            <a:normAutofit fontScale="92500" lnSpcReduction="10000"/>
          </a:bodyPr>
          <a:lstStyle/>
          <a:p>
            <a:r>
              <a:rPr lang="en-US" dirty="0"/>
              <a:t>People should be free to choose their preferences and are entitled to act on them provided their decisions and actions do not violate or impinge on the significant moral interests of others</a:t>
            </a:r>
          </a:p>
          <a:p>
            <a:r>
              <a:rPr lang="en-US" dirty="0"/>
              <a:t>Therefore, persons are not fully autonomous and cannot act solely for their own purposes;  Autonomy includes consideration and respect for the rights of others</a:t>
            </a:r>
          </a:p>
          <a:p>
            <a:r>
              <a:rPr lang="en-US" dirty="0"/>
              <a:t>The principle of Beneficence (duty to do good) may override the principle of autonomy where the health professional does what they believe is in the best interest of the patient. It is referred to as paternalism </a:t>
            </a:r>
          </a:p>
          <a:p>
            <a:r>
              <a:rPr lang="en-US" dirty="0"/>
              <a:t>A decision may be taken on behalf of unconscious patients, mentally ill patients and children or those underage (A parent or guardian, a health professional or a District commissioner may make decisions on their behalf) -</a:t>
            </a:r>
          </a:p>
          <a:p>
            <a:endParaRPr lang="en-US" dirty="0"/>
          </a:p>
          <a:p>
            <a:endParaRPr lang="en-US" dirty="0"/>
          </a:p>
          <a:p>
            <a:endParaRPr lang="en-GB" dirty="0"/>
          </a:p>
        </p:txBody>
      </p:sp>
    </p:spTree>
    <p:extLst>
      <p:ext uri="{BB962C8B-B14F-4D97-AF65-F5344CB8AC3E}">
        <p14:creationId xmlns:p14="http://schemas.microsoft.com/office/powerpoint/2010/main" val="2043951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6D0A6-D791-8A5E-B162-A136B4AE12F5}"/>
              </a:ext>
            </a:extLst>
          </p:cNvPr>
          <p:cNvSpPr>
            <a:spLocks noGrp="1"/>
          </p:cNvSpPr>
          <p:nvPr>
            <p:ph type="title"/>
          </p:nvPr>
        </p:nvSpPr>
        <p:spPr/>
        <p:txBody>
          <a:bodyPr/>
          <a:lstStyle/>
          <a:p>
            <a:r>
              <a:rPr lang="en-US" dirty="0"/>
              <a:t>Autonomy (cont.)</a:t>
            </a:r>
            <a:endParaRPr lang="en-GB" dirty="0"/>
          </a:p>
        </p:txBody>
      </p:sp>
      <p:sp>
        <p:nvSpPr>
          <p:cNvPr id="3" name="Content Placeholder 2">
            <a:extLst>
              <a:ext uri="{FF2B5EF4-FFF2-40B4-BE49-F238E27FC236}">
                <a16:creationId xmlns:a16="http://schemas.microsoft.com/office/drawing/2014/main" id="{0B64327C-E9AE-9B30-28B4-3DE8AD55CE5D}"/>
              </a:ext>
            </a:extLst>
          </p:cNvPr>
          <p:cNvSpPr>
            <a:spLocks noGrp="1"/>
          </p:cNvSpPr>
          <p:nvPr>
            <p:ph idx="1"/>
          </p:nvPr>
        </p:nvSpPr>
        <p:spPr/>
        <p:txBody>
          <a:bodyPr/>
          <a:lstStyle/>
          <a:p>
            <a:r>
              <a:rPr lang="en-US" dirty="0"/>
              <a:t>Requires decision making capacity</a:t>
            </a:r>
          </a:p>
          <a:p>
            <a:r>
              <a:rPr lang="en-US" dirty="0"/>
              <a:t>Requires competence – legal determination</a:t>
            </a:r>
          </a:p>
          <a:p>
            <a:r>
              <a:rPr lang="en-US" dirty="0"/>
              <a:t>Right to information and self-determination</a:t>
            </a:r>
          </a:p>
          <a:p>
            <a:r>
              <a:rPr lang="en-US" dirty="0"/>
              <a:t>Liberty – freedom to influence course of treatment</a:t>
            </a:r>
          </a:p>
          <a:p>
            <a:r>
              <a:rPr lang="en-US" dirty="0"/>
              <a:t>Informed consent</a:t>
            </a:r>
          </a:p>
          <a:p>
            <a:r>
              <a:rPr lang="en-US" dirty="0"/>
              <a:t>Free will and accord – intentional participation in treatment</a:t>
            </a:r>
          </a:p>
          <a:p>
            <a:r>
              <a:rPr lang="en-US" dirty="0"/>
              <a:t>Respect and dignity maintained</a:t>
            </a:r>
            <a:endParaRPr lang="en-GB" dirty="0"/>
          </a:p>
        </p:txBody>
      </p:sp>
    </p:spTree>
    <p:extLst>
      <p:ext uri="{BB962C8B-B14F-4D97-AF65-F5344CB8AC3E}">
        <p14:creationId xmlns:p14="http://schemas.microsoft.com/office/powerpoint/2010/main" val="2713776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FC942-ABFC-8899-9287-FF8C7659CE41}"/>
              </a:ext>
            </a:extLst>
          </p:cNvPr>
          <p:cNvSpPr>
            <a:spLocks noGrp="1"/>
          </p:cNvSpPr>
          <p:nvPr>
            <p:ph type="title"/>
          </p:nvPr>
        </p:nvSpPr>
        <p:spPr/>
        <p:txBody>
          <a:bodyPr/>
          <a:lstStyle/>
          <a:p>
            <a:r>
              <a:rPr lang="en-US" dirty="0"/>
              <a:t>Respect for autonomy (cont.)</a:t>
            </a:r>
            <a:endParaRPr lang="en-GB" dirty="0"/>
          </a:p>
        </p:txBody>
      </p:sp>
      <p:sp>
        <p:nvSpPr>
          <p:cNvPr id="3" name="Content Placeholder 2">
            <a:extLst>
              <a:ext uri="{FF2B5EF4-FFF2-40B4-BE49-F238E27FC236}">
                <a16:creationId xmlns:a16="http://schemas.microsoft.com/office/drawing/2014/main" id="{E0048C08-C6FC-7474-9803-C5363EF43406}"/>
              </a:ext>
            </a:extLst>
          </p:cNvPr>
          <p:cNvSpPr>
            <a:spLocks noGrp="1"/>
          </p:cNvSpPr>
          <p:nvPr>
            <p:ph idx="1"/>
          </p:nvPr>
        </p:nvSpPr>
        <p:spPr/>
        <p:txBody>
          <a:bodyPr>
            <a:normAutofit lnSpcReduction="10000"/>
          </a:bodyPr>
          <a:lstStyle/>
          <a:p>
            <a:r>
              <a:rPr lang="en-US" b="1" dirty="0"/>
              <a:t>How to enhance one’s autonomy?</a:t>
            </a:r>
          </a:p>
          <a:p>
            <a:r>
              <a:rPr lang="en-US" dirty="0"/>
              <a:t>Giving relevant and adequate information to facilitate informed decisions and intelligent </a:t>
            </a:r>
            <a:r>
              <a:rPr lang="en-US" dirty="0" smtClean="0"/>
              <a:t>choices </a:t>
            </a:r>
            <a:r>
              <a:rPr lang="en-US" dirty="0"/>
              <a:t>related to their treatment</a:t>
            </a:r>
          </a:p>
          <a:p>
            <a:r>
              <a:rPr lang="en-US" dirty="0"/>
              <a:t>Allowing patients to give consent before treatment</a:t>
            </a:r>
          </a:p>
          <a:p>
            <a:r>
              <a:rPr lang="en-US" dirty="0"/>
              <a:t>Not withholding information from patients when they have expressed a thoughtful choice to have it </a:t>
            </a:r>
          </a:p>
          <a:p>
            <a:r>
              <a:rPr lang="en-US" dirty="0"/>
              <a:t>Not forcing information upon patients when they expressed a thoughtful choice not to receive it</a:t>
            </a:r>
          </a:p>
          <a:p>
            <a:r>
              <a:rPr lang="en-US" dirty="0"/>
              <a:t>Allowing patients to participate in decision making concerning their care</a:t>
            </a:r>
          </a:p>
          <a:p>
            <a:endParaRPr lang="en-US" dirty="0"/>
          </a:p>
          <a:p>
            <a:endParaRPr lang="en-GB" dirty="0"/>
          </a:p>
        </p:txBody>
      </p:sp>
    </p:spTree>
    <p:extLst>
      <p:ext uri="{BB962C8B-B14F-4D97-AF65-F5344CB8AC3E}">
        <p14:creationId xmlns:p14="http://schemas.microsoft.com/office/powerpoint/2010/main" val="3396392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0">
            <a:extLst>
              <a:ext uri="{FF2B5EF4-FFF2-40B4-BE49-F238E27FC236}">
                <a16:creationId xmlns:a16="http://schemas.microsoft.com/office/drawing/2014/main" id="{C33976D1-3430-450C-A978-87A9A6E8E71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2">
            <a:extLst>
              <a:ext uri="{FF2B5EF4-FFF2-40B4-BE49-F238E27FC236}">
                <a16:creationId xmlns:a16="http://schemas.microsoft.com/office/drawing/2014/main" id="{7D6AAC78-7D86-415A-ADC1-2B47480796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2A658D9-F185-44F1-BA33-D50320D1D07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470F05-047A-2A51-6760-5232EB36D6D5}"/>
              </a:ext>
            </a:extLst>
          </p:cNvPr>
          <p:cNvSpPr>
            <a:spLocks noGrp="1"/>
          </p:cNvSpPr>
          <p:nvPr>
            <p:ph type="title"/>
          </p:nvPr>
        </p:nvSpPr>
        <p:spPr>
          <a:xfrm>
            <a:off x="2231136" y="467418"/>
            <a:ext cx="7729728" cy="1188720"/>
          </a:xfrm>
          <a:solidFill>
            <a:srgbClr val="FFFFFF"/>
          </a:solidFill>
        </p:spPr>
        <p:txBody>
          <a:bodyPr>
            <a:normAutofit/>
          </a:bodyPr>
          <a:lstStyle/>
          <a:p>
            <a:r>
              <a:rPr lang="en-US"/>
              <a:t>beneficence</a:t>
            </a:r>
            <a:endParaRPr lang="en-GB" dirty="0"/>
          </a:p>
        </p:txBody>
      </p:sp>
      <p:sp>
        <p:nvSpPr>
          <p:cNvPr id="28" name="Content Placeholder 2">
            <a:extLst>
              <a:ext uri="{FF2B5EF4-FFF2-40B4-BE49-F238E27FC236}">
                <a16:creationId xmlns:a16="http://schemas.microsoft.com/office/drawing/2014/main" id="{4893E6AA-52BD-D777-AB43-A2030C61CD87}"/>
              </a:ext>
            </a:extLst>
          </p:cNvPr>
          <p:cNvSpPr>
            <a:spLocks noGrp="1"/>
          </p:cNvSpPr>
          <p:nvPr>
            <p:ph idx="1"/>
          </p:nvPr>
        </p:nvSpPr>
        <p:spPr>
          <a:xfrm>
            <a:off x="1706062" y="2291262"/>
            <a:ext cx="8779512" cy="2879256"/>
          </a:xfrm>
        </p:spPr>
        <p:txBody>
          <a:bodyPr>
            <a:normAutofit fontScale="92500" lnSpcReduction="20000"/>
          </a:bodyPr>
          <a:lstStyle/>
          <a:p>
            <a:r>
              <a:rPr lang="en-US" dirty="0">
                <a:solidFill>
                  <a:srgbClr val="404040"/>
                </a:solidFill>
              </a:rPr>
              <a:t>Beneficence refers to the duty to do good; that is, the principle of beneficence demands that ‘above all, do good’. It is the principle of doing good.</a:t>
            </a:r>
          </a:p>
          <a:p>
            <a:r>
              <a:rPr lang="en-US" dirty="0">
                <a:solidFill>
                  <a:srgbClr val="404040"/>
                </a:solidFill>
              </a:rPr>
              <a:t>It originates from the Latin root ‘</a:t>
            </a:r>
            <a:r>
              <a:rPr lang="en-US" i="1" dirty="0">
                <a:solidFill>
                  <a:srgbClr val="404040"/>
                </a:solidFill>
              </a:rPr>
              <a:t>bene</a:t>
            </a:r>
            <a:r>
              <a:rPr lang="en-US" dirty="0">
                <a:solidFill>
                  <a:srgbClr val="404040"/>
                </a:solidFill>
              </a:rPr>
              <a:t>’ meaning ‘</a:t>
            </a:r>
            <a:r>
              <a:rPr lang="en-US" i="1" dirty="0">
                <a:solidFill>
                  <a:srgbClr val="404040"/>
                </a:solidFill>
              </a:rPr>
              <a:t>to do well</a:t>
            </a:r>
            <a:r>
              <a:rPr lang="en-US" dirty="0">
                <a:solidFill>
                  <a:srgbClr val="404040"/>
                </a:solidFill>
              </a:rPr>
              <a:t>’. It is derived from the Latin term </a:t>
            </a:r>
            <a:r>
              <a:rPr lang="en-US" i="1" dirty="0" err="1">
                <a:solidFill>
                  <a:srgbClr val="404040"/>
                </a:solidFill>
              </a:rPr>
              <a:t>benefacere</a:t>
            </a:r>
            <a:r>
              <a:rPr lang="en-US" dirty="0">
                <a:solidFill>
                  <a:srgbClr val="404040"/>
                </a:solidFill>
              </a:rPr>
              <a:t> meaning ‘</a:t>
            </a:r>
            <a:r>
              <a:rPr lang="en-US" i="1" dirty="0">
                <a:solidFill>
                  <a:srgbClr val="404040"/>
                </a:solidFill>
              </a:rPr>
              <a:t>to do a kindness, provide a benefit</a:t>
            </a:r>
            <a:r>
              <a:rPr lang="en-US" dirty="0">
                <a:solidFill>
                  <a:srgbClr val="404040"/>
                </a:solidFill>
              </a:rPr>
              <a:t>’.</a:t>
            </a:r>
          </a:p>
          <a:p>
            <a:r>
              <a:rPr lang="en-US" dirty="0">
                <a:solidFill>
                  <a:srgbClr val="404040"/>
                </a:solidFill>
              </a:rPr>
              <a:t>Beneficence entails removing harmful conditions, preventing harm and doing good or benefitting others</a:t>
            </a:r>
          </a:p>
          <a:p>
            <a:r>
              <a:rPr lang="en-US" dirty="0">
                <a:solidFill>
                  <a:srgbClr val="404040"/>
                </a:solidFill>
              </a:rPr>
              <a:t>The application of beneficence requires both provision of benefits (preventing and removing harm/doing good) and balancing benefits and harms</a:t>
            </a:r>
          </a:p>
          <a:p>
            <a:r>
              <a:rPr lang="en-US" dirty="0">
                <a:solidFill>
                  <a:srgbClr val="404040"/>
                </a:solidFill>
              </a:rPr>
              <a:t>A health professional has a duty of beneficence towards a client/patient. Healthcare values beneficence and requires </a:t>
            </a:r>
            <a:r>
              <a:rPr lang="en-US" dirty="0" smtClean="0">
                <a:solidFill>
                  <a:srgbClr val="404040"/>
                </a:solidFill>
              </a:rPr>
              <a:t>health professionals to </a:t>
            </a:r>
            <a:r>
              <a:rPr lang="en-US" dirty="0">
                <a:solidFill>
                  <a:srgbClr val="404040"/>
                </a:solidFill>
              </a:rPr>
              <a:t>put patients’ interests before their own</a:t>
            </a:r>
          </a:p>
          <a:p>
            <a:pPr marL="0" indent="0">
              <a:buNone/>
            </a:pPr>
            <a:endParaRPr lang="en-GB" dirty="0">
              <a:solidFill>
                <a:srgbClr val="404040"/>
              </a:solidFill>
            </a:endParaRPr>
          </a:p>
        </p:txBody>
      </p:sp>
    </p:spTree>
    <p:extLst>
      <p:ext uri="{BB962C8B-B14F-4D97-AF65-F5344CB8AC3E}">
        <p14:creationId xmlns:p14="http://schemas.microsoft.com/office/powerpoint/2010/main" val="1952560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5B555-5220-0996-6EA9-3D85A0DECCDD}"/>
              </a:ext>
            </a:extLst>
          </p:cNvPr>
          <p:cNvSpPr>
            <a:spLocks noGrp="1"/>
          </p:cNvSpPr>
          <p:nvPr>
            <p:ph type="title"/>
          </p:nvPr>
        </p:nvSpPr>
        <p:spPr/>
        <p:txBody>
          <a:bodyPr/>
          <a:lstStyle/>
          <a:p>
            <a:r>
              <a:rPr lang="en-US" dirty="0"/>
              <a:t>beneficence</a:t>
            </a:r>
            <a:endParaRPr lang="en-GB" dirty="0"/>
          </a:p>
        </p:txBody>
      </p:sp>
      <p:sp>
        <p:nvSpPr>
          <p:cNvPr id="3" name="Content Placeholder 2">
            <a:extLst>
              <a:ext uri="{FF2B5EF4-FFF2-40B4-BE49-F238E27FC236}">
                <a16:creationId xmlns:a16="http://schemas.microsoft.com/office/drawing/2014/main" id="{79B9D115-2DDA-D432-C1AB-92C0E0DAA5A7}"/>
              </a:ext>
            </a:extLst>
          </p:cNvPr>
          <p:cNvSpPr>
            <a:spLocks noGrp="1"/>
          </p:cNvSpPr>
          <p:nvPr>
            <p:ph idx="1"/>
          </p:nvPr>
        </p:nvSpPr>
        <p:spPr/>
        <p:txBody>
          <a:bodyPr/>
          <a:lstStyle/>
          <a:p>
            <a:r>
              <a:rPr lang="en-US" dirty="0"/>
              <a:t>Obligation to preserve life, restore health, relieve suffering and maintain function</a:t>
            </a:r>
          </a:p>
          <a:p>
            <a:r>
              <a:rPr lang="en-US" dirty="0"/>
              <a:t>Beneficence means health professionals should not harm patients while trying to help them; patient welfare is paramount</a:t>
            </a:r>
          </a:p>
          <a:p>
            <a:r>
              <a:rPr lang="en-US" dirty="0"/>
              <a:t>It recognizes that medical science or medicine must do what is best for the individual patient</a:t>
            </a:r>
          </a:p>
          <a:p>
            <a:r>
              <a:rPr lang="en-US" dirty="0"/>
              <a:t>If there are risks involved, then the principle of autonomy should be applied  so that the decisions taken are in line with the interests of the patient having a full understanding of the possible results of undergoing treatment or not </a:t>
            </a:r>
            <a:endParaRPr lang="en-GB" dirty="0"/>
          </a:p>
        </p:txBody>
      </p:sp>
    </p:spTree>
    <p:extLst>
      <p:ext uri="{BB962C8B-B14F-4D97-AF65-F5344CB8AC3E}">
        <p14:creationId xmlns:p14="http://schemas.microsoft.com/office/powerpoint/2010/main" val="1536231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2100</TotalTime>
  <Words>1440</Words>
  <Application>Microsoft Office PowerPoint</Application>
  <PresentationFormat>Widescreen</PresentationFormat>
  <Paragraphs>125</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Gill Sans MT</vt:lpstr>
      <vt:lpstr>Parcel</vt:lpstr>
      <vt:lpstr>Introduction to ethical principles </vt:lpstr>
      <vt:lpstr>Presentation</vt:lpstr>
      <vt:lpstr>Basic principles of medical ethics</vt:lpstr>
      <vt:lpstr>Respect for autonomy</vt:lpstr>
      <vt:lpstr>Autonomy (cont.)</vt:lpstr>
      <vt:lpstr>Autonomy (cont.)</vt:lpstr>
      <vt:lpstr>Respect for autonomy (cont.)</vt:lpstr>
      <vt:lpstr>beneficence</vt:lpstr>
      <vt:lpstr>beneficence</vt:lpstr>
      <vt:lpstr>beneficence</vt:lpstr>
      <vt:lpstr>nonmaleficence</vt:lpstr>
      <vt:lpstr>nonmaleficence</vt:lpstr>
      <vt:lpstr>Justice</vt:lpstr>
      <vt:lpstr>Justice in healthcare</vt:lpstr>
      <vt:lpstr>Secondary ethical principles</vt:lpstr>
      <vt:lpstr>veracity</vt:lpstr>
      <vt:lpstr>confidentiality</vt:lpstr>
      <vt:lpstr>Confidentiality (cont.)</vt:lpstr>
      <vt:lpstr>fidelity</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dc:title>
  <dc:creator>Thokgamo Boitshwarelo</dc:creator>
  <cp:lastModifiedBy>Thokgamo Boitshwarelo</cp:lastModifiedBy>
  <cp:revision>34</cp:revision>
  <dcterms:created xsi:type="dcterms:W3CDTF">2023-01-13T12:15:05Z</dcterms:created>
  <dcterms:modified xsi:type="dcterms:W3CDTF">2025-02-15T15:29:59Z</dcterms:modified>
</cp:coreProperties>
</file>