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82" r:id="rId2"/>
    <p:sldId id="270" r:id="rId3"/>
    <p:sldId id="276" r:id="rId4"/>
    <p:sldId id="277" r:id="rId5"/>
    <p:sldId id="284" r:id="rId6"/>
    <p:sldId id="286" r:id="rId7"/>
    <p:sldId id="287" r:id="rId8"/>
    <p:sldId id="289" r:id="rId9"/>
    <p:sldId id="290" r:id="rId10"/>
    <p:sldId id="291" r:id="rId11"/>
    <p:sldId id="292" r:id="rId12"/>
    <p:sldId id="293" r:id="rId13"/>
    <p:sldId id="294" r:id="rId14"/>
    <p:sldId id="296" r:id="rId15"/>
    <p:sldId id="297" r:id="rId16"/>
    <p:sldId id="298" r:id="rId17"/>
    <p:sldId id="301" r:id="rId18"/>
    <p:sldId id="302" r:id="rId19"/>
    <p:sldId id="303" r:id="rId20"/>
    <p:sldId id="310" r:id="rId21"/>
    <p:sldId id="304" r:id="rId22"/>
    <p:sldId id="306" r:id="rId23"/>
    <p:sldId id="309" r:id="rId24"/>
    <p:sldId id="311" r:id="rId25"/>
    <p:sldId id="308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55D-A9E1-41FA-A9B1-C4AB2A7759E8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5847949-605A-4D1D-BE08-7C529D72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55D-A9E1-41FA-A9B1-C4AB2A7759E8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847949-605A-4D1D-BE08-7C529D72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3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55D-A9E1-41FA-A9B1-C4AB2A7759E8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847949-605A-4D1D-BE08-7C529D722F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856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55D-A9E1-41FA-A9B1-C4AB2A7759E8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847949-605A-4D1D-BE08-7C529D72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53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55D-A9E1-41FA-A9B1-C4AB2A7759E8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847949-605A-4D1D-BE08-7C529D722FA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7018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55D-A9E1-41FA-A9B1-C4AB2A7759E8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847949-605A-4D1D-BE08-7C529D72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60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55D-A9E1-41FA-A9B1-C4AB2A7759E8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7949-605A-4D1D-BE08-7C529D72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6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55D-A9E1-41FA-A9B1-C4AB2A7759E8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7949-605A-4D1D-BE08-7C529D72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8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55D-A9E1-41FA-A9B1-C4AB2A7759E8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7949-605A-4D1D-BE08-7C529D72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0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55D-A9E1-41FA-A9B1-C4AB2A7759E8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847949-605A-4D1D-BE08-7C529D72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6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55D-A9E1-41FA-A9B1-C4AB2A7759E8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847949-605A-4D1D-BE08-7C529D72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2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55D-A9E1-41FA-A9B1-C4AB2A7759E8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847949-605A-4D1D-BE08-7C529D72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9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55D-A9E1-41FA-A9B1-C4AB2A7759E8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7949-605A-4D1D-BE08-7C529D72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0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55D-A9E1-41FA-A9B1-C4AB2A7759E8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7949-605A-4D1D-BE08-7C529D72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5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55D-A9E1-41FA-A9B1-C4AB2A7759E8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7949-605A-4D1D-BE08-7C529D72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1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55D-A9E1-41FA-A9B1-C4AB2A7759E8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847949-605A-4D1D-BE08-7C529D72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0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6455D-A9E1-41FA-A9B1-C4AB2A7759E8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5847949-605A-4D1D-BE08-7C529D722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1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ioinfoNet/LowCostOpenAcces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6"/>
          <a:stretch/>
        </p:blipFill>
        <p:spPr>
          <a:xfrm>
            <a:off x="1114698" y="19038"/>
            <a:ext cx="10040982" cy="5143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0"/>
            <a:ext cx="9144000" cy="35184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4697" y="4526777"/>
            <a:ext cx="10040983" cy="2218011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Inguyesi 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hristine </a:t>
            </a:r>
            <a:r>
              <a:rPr lang="en-US" sz="28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Nereya,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Network Lead, African Reproducibility Network (AREN)</a:t>
            </a:r>
            <a:endParaRPr lang="en-US" sz="2800" b="1" noProof="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baseline="30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US" sz="280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November,</a:t>
            </a:r>
            <a:r>
              <a:rPr kumimoji="0" lang="en-US" sz="2800" u="none" strike="noStrike" kern="1200" cap="none" spc="0" normalizeH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kumimoji="0" lang="en-GB" sz="2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VETERINARY SCIENCE RESEARCH INSTITUTE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11" y="244993"/>
            <a:ext cx="2429219" cy="17141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1114696" y="4380411"/>
            <a:ext cx="10040984" cy="146365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1" y="2263561"/>
            <a:ext cx="106418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 INTRODUCTION TO OPEN SCIENCE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16904" y="3603812"/>
            <a:ext cx="9251097" cy="184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49" y="170467"/>
            <a:ext cx="7886700" cy="645906"/>
          </a:xfrm>
        </p:spPr>
        <p:txBody>
          <a:bodyPr>
            <a:normAutofit/>
          </a:bodyPr>
          <a:lstStyle/>
          <a:p>
            <a:pPr marL="342900" lvl="0" indent="-342900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8140" y="816373"/>
            <a:ext cx="9264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49" y="170467"/>
            <a:ext cx="7886700" cy="645906"/>
          </a:xfrm>
        </p:spPr>
        <p:txBody>
          <a:bodyPr>
            <a:normAutofit/>
          </a:bodyPr>
          <a:lstStyle/>
          <a:p>
            <a:pPr marL="342900" lvl="0" indent="-342900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Benefits of Open Science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8140" y="816373"/>
            <a:ext cx="92648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Efficiency-   Access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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</a:p>
          <a:p>
            <a:pPr marL="457200" lvl="0" indent="-457200" algn="just">
              <a:buAutoNum type="arabicPeriod"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Improves Research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Quality-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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Transparency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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Reproducibility</a:t>
            </a:r>
          </a:p>
          <a:p>
            <a:pPr lvl="0" algn="just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3.Accelerated Discovery and Innovation-Dissemination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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</a:p>
          <a:p>
            <a:pPr lvl="0" algn="just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4.Fosters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Global Participation- 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 +  Inclusivity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49" y="170467"/>
            <a:ext cx="7886700" cy="645906"/>
          </a:xfrm>
        </p:spPr>
        <p:txBody>
          <a:bodyPr>
            <a:normAutofit/>
          </a:bodyPr>
          <a:lstStyle/>
          <a:p>
            <a:pPr marL="342900" lvl="0" indent="-34290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 &amp;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of Open Science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8140" y="816373"/>
            <a:ext cx="9264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you encountered any challenges in line with Open Science?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49" y="170467"/>
            <a:ext cx="7886700" cy="645906"/>
          </a:xfrm>
        </p:spPr>
        <p:txBody>
          <a:bodyPr>
            <a:normAutofit fontScale="90000"/>
          </a:bodyPr>
          <a:lstStyle/>
          <a:p>
            <a:pPr marL="342900" lvl="0" indent="-34290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 &amp; Challenges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Open Science continued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8140" y="816373"/>
            <a:ext cx="92648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Awareness and Training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or regional open science communities or networks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Inadequate policies or support from funding agencies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constraints limiting access to open science platforms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infrastructure or tools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Concerns about intellectual property or competition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or cultural resistance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to internet and or electricity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 and ethical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Language barriers</a:t>
            </a:r>
          </a:p>
        </p:txBody>
      </p:sp>
    </p:spTree>
    <p:extLst>
      <p:ext uri="{BB962C8B-B14F-4D97-AF65-F5344CB8AC3E}">
        <p14:creationId xmlns:p14="http://schemas.microsoft.com/office/powerpoint/2010/main" val="34352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49" y="170467"/>
            <a:ext cx="7886700" cy="64590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Overcoming Challenges: Multifaceted Approach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8140" y="816373"/>
            <a:ext cx="926489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Promoting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Training and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workshops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Incorporate Open Science in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curricula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Establish and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etworks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Create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Science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Form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onsortia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Foster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partnerships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Partner with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 international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etworks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Participate in Global OS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Invest in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upport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Invest in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 infrastructure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e.g.Repositories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49" y="170467"/>
            <a:ext cx="7886700" cy="645906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Overcoming Challenges: Multifaceted Approach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8140" y="816373"/>
            <a:ext cx="926489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Establish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odels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Explore sustainable funding models</a:t>
            </a:r>
          </a:p>
          <a:p>
            <a:pPr lvl="1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Encourage formation and adoption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Policies</a:t>
            </a:r>
          </a:p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Create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hange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ncentivization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Identify and support OS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champions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Highlight OS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tories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Rewarding OS practices</a:t>
            </a:r>
          </a:p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Create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thical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rameworks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guidelines and tools to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researchers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navigate ethical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Promote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inclusivity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Develop and disseminate open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resources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local languages</a:t>
            </a:r>
          </a:p>
          <a:p>
            <a:pPr lvl="1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Support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underrepresented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roups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49" y="170467"/>
            <a:ext cx="7886700" cy="64590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Global Open Science Landscape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999" y="1132114"/>
            <a:ext cx="910814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•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global landscape of OS is characterized by a rapidly evolving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of policies, initiatives, and technologies designed to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scientific research more accessible, transparent, and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collaborative.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This is shaped by contributions from a wide range of stakeholders, including governments, funding agencies, research institutions, libraries, publishers, and the research community at large.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890" y="170467"/>
            <a:ext cx="8884560" cy="64590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Global Open Science 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Landscape: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Communities for Researchers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1132114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eLife</a:t>
            </a:r>
            <a:endParaRPr lang="en-US" dirty="0" smtClean="0"/>
          </a:p>
          <a:p>
            <a:r>
              <a:rPr lang="en-US" dirty="0" smtClean="0"/>
              <a:t>C4R</a:t>
            </a:r>
          </a:p>
          <a:p>
            <a:r>
              <a:rPr lang="en-US" dirty="0" smtClean="0"/>
              <a:t>COS</a:t>
            </a:r>
          </a:p>
          <a:p>
            <a:r>
              <a:rPr lang="en-US" dirty="0" err="1" smtClean="0"/>
              <a:t>Reproducibilitea</a:t>
            </a:r>
            <a:endParaRPr lang="en-US" dirty="0" smtClean="0"/>
          </a:p>
          <a:p>
            <a:r>
              <a:rPr lang="en-US" dirty="0" smtClean="0"/>
              <a:t>INOSC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843267"/>
            <a:ext cx="9286875" cy="472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467"/>
            <a:ext cx="9150449" cy="6459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Global Open Science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Landscape: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and Toolkits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40" y="1062446"/>
            <a:ext cx="9351309" cy="45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49" y="170467"/>
            <a:ext cx="7886700" cy="64590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African Open Science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Landscape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8140" y="816373"/>
            <a:ext cx="92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OS landscape in Africa is characterized by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growing momentum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diverse initiatives aimed at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promoting accessibility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transparency, and collaboration in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research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 landscape reflects both the unique challenges, and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dynamic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present across the continent.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49" y="170467"/>
            <a:ext cx="7886700" cy="64590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8141" y="1419497"/>
            <a:ext cx="9143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Open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Open Science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Matters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Science Barriers and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Overcoming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Open Science Landscape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African Open Science Landscape: policies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98451" y="1475345"/>
            <a:ext cx="4436505" cy="443650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9429" y="1475345"/>
            <a:ext cx="4475182" cy="4428499"/>
          </a:xfrm>
        </p:spPr>
        <p:txBody>
          <a:bodyPr/>
          <a:lstStyle/>
          <a:p>
            <a:pPr algn="just" defTabSz="9144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OS roadmaps being worked on in Côte d’Ivoire, Ethiopia, Ghana, Lesotho, Mozambique, Nigeria, Somalia, Tanzania and Uganda</a:t>
            </a:r>
          </a:p>
          <a:p>
            <a:pPr marL="0" lvl="0" indent="0" algn="just" defTabSz="914400">
              <a:spcBef>
                <a:spcPts val="0"/>
              </a:spcBef>
              <a:buClrTx/>
              <a:buNone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(LIBSENSE)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53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49" y="170467"/>
            <a:ext cx="7886700" cy="645906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African Open Science Landscape: Initiatives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40" y="1262062"/>
            <a:ext cx="931321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49" y="170467"/>
            <a:ext cx="7886700" cy="645906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Open Science in Kenya: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here  are we?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40" y="816374"/>
            <a:ext cx="9675991" cy="616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49" y="170467"/>
            <a:ext cx="7886700" cy="645906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Open Science in Kenya where  are we?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8140" y="816373"/>
            <a:ext cx="926489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 snippet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Does the institution have an institutional repository?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Does the institution have any open science policy?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Does the institution conduct any open science events or training?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Does the institution have an open educational resource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ILRI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research data management policy and an open access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policy.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an open access policy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University's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repository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JKUAT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an open research data policy that promotes high research data management standards for reproducibility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sharing.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JKUAT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ILRI,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held open science training events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Support Open Science Are Insufficient, but Growing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Need to harness e-infrastructure- 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49" y="170467"/>
            <a:ext cx="7886700" cy="645906"/>
          </a:xfrm>
        </p:spPr>
        <p:txBody>
          <a:bodyPr>
            <a:normAutofit fontScale="90000"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Open Science in Kenya where  are we? Continued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8140" y="816373"/>
            <a:ext cx="92648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repositories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 showed that Kenya had 32% of repositories in Africa and was preceded by South Africa, which had 40%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Adoption of Open Access Publishing by Kenyan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Authors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://github.com/BioinfoNet/LowCostOpenAccess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Adoption of Preprints by Kenyan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Overall, based on the 2018 data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BioRXiv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preprint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server,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Kenya is leading Africa in preprint publications </a:t>
            </a:r>
          </a:p>
        </p:txBody>
      </p:sp>
    </p:spTree>
    <p:extLst>
      <p:ext uri="{BB962C8B-B14F-4D97-AF65-F5344CB8AC3E}">
        <p14:creationId xmlns:p14="http://schemas.microsoft.com/office/powerpoint/2010/main" val="4956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49" y="170467"/>
            <a:ext cx="7886700" cy="645906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Discussion: The Future of Open Science in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Kenya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8140" y="816373"/>
            <a:ext cx="9264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Envision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future landscape of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science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Kenya.</a:t>
            </a:r>
          </a:p>
          <a:p>
            <a:pPr lvl="0" algn="just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What key steps need to be taken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realise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vision?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49" y="170467"/>
            <a:ext cx="7886700" cy="645906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8140" y="816373"/>
            <a:ext cx="9264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49" y="170467"/>
            <a:ext cx="7886700" cy="64590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Open Science?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9432" y="1140823"/>
            <a:ext cx="92736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is the practice of making scientific research, data, and</a:t>
            </a: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dissemination accessible to the public, policymakers, practitioners,</a:t>
            </a: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professionals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encourages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Transparency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Reproducibility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in the research process.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Science is about removing barriers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knowledge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making science a public good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49" y="170467"/>
            <a:ext cx="7886700" cy="645906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Drivers of the Shift Towards Open Science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8141" y="1129158"/>
            <a:ext cx="91439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iterature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Costly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subscription-based publishing and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paywalls lock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Reproducibility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crisis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Concerns over the ability to replicate the results of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studies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affected trust in scientific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Biases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scholarly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eview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publications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Traditional peer review,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criticized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its potential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bias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lack of transparency, and sometimes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hindering innovative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collaboration and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inter-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disciplinarity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research</a:t>
            </a: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is often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operated within disciplinary and geographical silos, limiting the exchange of ideas and methodologies.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467"/>
            <a:ext cx="9150449" cy="645906"/>
          </a:xfrm>
        </p:spPr>
        <p:txBody>
          <a:bodyPr>
            <a:noAutofit/>
          </a:bodyPr>
          <a:lstStyle/>
          <a:p>
            <a:pPr marL="342900" lvl="0" indent="-34290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Addressing Key Challenges in Science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Open Practices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9432" y="1140823"/>
            <a:ext cx="92736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has emerged as a transformative approach to address</a:t>
            </a: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critical issues facing the scientific community today.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so by fostering a collective agreement on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employing: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Pillars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 for Community and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49" y="170467"/>
            <a:ext cx="7886700" cy="645906"/>
          </a:xfrm>
        </p:spPr>
        <p:txBody>
          <a:bodyPr>
            <a:normAutofit/>
          </a:bodyPr>
          <a:lstStyle/>
          <a:p>
            <a:pPr marL="342900" lvl="0" indent="-342900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Science values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9432" y="1140823"/>
            <a:ext cx="92736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Equity- Ensuring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access to scientific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and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for contribution.</a:t>
            </a:r>
          </a:p>
          <a:p>
            <a:pPr lvl="0" algn="just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Integrity- Upholding high standards of honesty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transparency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conducting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reporting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Collective benefit- Viewing knowledge as a collective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asset that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benefit society as a whole.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49" y="170467"/>
            <a:ext cx="7886700" cy="645906"/>
          </a:xfrm>
        </p:spPr>
        <p:txBody>
          <a:bodyPr>
            <a:normAutofit/>
          </a:bodyPr>
          <a:lstStyle/>
          <a:p>
            <a:pPr marL="342900" lvl="0" indent="-342900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Science Principles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9432" y="1140823"/>
            <a:ext cx="92736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Transparency-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the research process openly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at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stages.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Accessibility- Ensuring that scientific outputs are accessible to all, removing financial, technical, or legal barriers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Reproducibility- Facilitating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verification of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through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 data and methodologies.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Collaboration- Encouraging cooperative work across disciplinary and geographical boundaries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Inclusivity- Promoting diversity and participation in science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all sectors of society.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49" y="170467"/>
            <a:ext cx="7886700" cy="645906"/>
          </a:xfrm>
        </p:spPr>
        <p:txBody>
          <a:bodyPr>
            <a:normAutofit/>
          </a:bodyPr>
          <a:lstStyle/>
          <a:p>
            <a:pPr marL="342900" lvl="0" indent="-342900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Science Pillars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8140" y="816373"/>
            <a:ext cx="926489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Dissemination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Preprints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complete but unpublished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papers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 publicly before undergoing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peer review.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Access: Making research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publications freely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 Resources: Providing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access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educational content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Research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Data: Sharing raw research data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transparency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reusability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Open Methodology: Disclosing research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and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protocols for reproducibility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Open Notebooks: Keeping research logs and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books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publicly accessible throughout the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process.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Open Peer Review: Enhancing transparency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inclusivity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review process.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49" y="170467"/>
            <a:ext cx="7886700" cy="645906"/>
          </a:xfrm>
        </p:spPr>
        <p:txBody>
          <a:bodyPr>
            <a:normAutofit/>
          </a:bodyPr>
          <a:lstStyle/>
          <a:p>
            <a:pPr marL="342900" lvl="0" indent="-342900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Science Pillars continued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524000" y="6526306"/>
            <a:ext cx="9144000" cy="331694"/>
          </a:xfrm>
          <a:prstGeom prst="rect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524000" y="6499413"/>
            <a:ext cx="9144000" cy="53787"/>
          </a:xfrm>
          <a:prstGeom prst="rect">
            <a:avLst/>
          </a:prstGeom>
          <a:solidFill>
            <a:srgbClr val="AD7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8141" y="-25758"/>
            <a:ext cx="9144000" cy="78382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537" y="1580949"/>
            <a:ext cx="905256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8140" y="816373"/>
            <a:ext cx="92648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Engagement and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 Science: Involving the public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scientific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 participation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 Practices: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Encouraging teaching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learning practices that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embrace openness.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Advocacy: Promoting the values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benefits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open science within the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community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to the wider public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Tools and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Source: Promoting the use of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open-source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in research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Hardware: Promoting the design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production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physical devices, tools,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electronics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 open and transparent manner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Infrastructure: Supporting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platforms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tools, and services essential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conducting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disseminating open science.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1352</TotalTime>
  <Words>1311</Words>
  <Application>Microsoft Office PowerPoint</Application>
  <PresentationFormat>Widescreen</PresentationFormat>
  <Paragraphs>209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PowerPoint Presentation</vt:lpstr>
      <vt:lpstr>OUTLINE</vt:lpstr>
      <vt:lpstr>What is Open Science?</vt:lpstr>
      <vt:lpstr>Drivers of the Shift Towards Open Science</vt:lpstr>
      <vt:lpstr>Addressing Key Challenges in Science through Open Practices</vt:lpstr>
      <vt:lpstr>Open Science values</vt:lpstr>
      <vt:lpstr>Open Science Principles</vt:lpstr>
      <vt:lpstr>Open Science Pillars</vt:lpstr>
      <vt:lpstr>Open Science Pillars continued</vt:lpstr>
      <vt:lpstr>PowerPoint Presentation</vt:lpstr>
      <vt:lpstr>Key Benefits of Open Science</vt:lpstr>
      <vt:lpstr>Barriers &amp; Challenges of Open Science </vt:lpstr>
      <vt:lpstr>Barriers &amp; Challenges of Open Science continued</vt:lpstr>
      <vt:lpstr>Overcoming Challenges: Multifaceted Approach</vt:lpstr>
      <vt:lpstr>Overcoming Challenges: Multifaceted Approach</vt:lpstr>
      <vt:lpstr>The Global Open Science Landscape</vt:lpstr>
      <vt:lpstr>The Global Open Science Landscape: Communities for Researchers </vt:lpstr>
      <vt:lpstr>The Global Open Science Landscape: Resources and Toolkits</vt:lpstr>
      <vt:lpstr>The African Open Science Landscape</vt:lpstr>
      <vt:lpstr>The African Open Science Landscape: policies</vt:lpstr>
      <vt:lpstr>The African Open Science Landscape: Initiatives</vt:lpstr>
      <vt:lpstr>Open Science in Kenya: Where  are we?</vt:lpstr>
      <vt:lpstr>Open Science in Kenya where  are we?</vt:lpstr>
      <vt:lpstr>Open Science in Kenya where  are we? Continued</vt:lpstr>
      <vt:lpstr>Discussion: The Future of Open Science in Kenya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OPEN SCIENCE</dc:title>
  <dc:creator>HP 255 G7</dc:creator>
  <cp:lastModifiedBy>HP 255 G7</cp:lastModifiedBy>
  <cp:revision>63</cp:revision>
  <dcterms:created xsi:type="dcterms:W3CDTF">2024-11-11T08:22:21Z</dcterms:created>
  <dcterms:modified xsi:type="dcterms:W3CDTF">2025-02-17T12:32:56Z</dcterms:modified>
</cp:coreProperties>
</file>