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 id="2147483987" r:id="rId2"/>
  </p:sldMasterIdLst>
  <p:notesMasterIdLst>
    <p:notesMasterId r:id="rId46"/>
  </p:notesMasterIdLst>
  <p:handoutMasterIdLst>
    <p:handoutMasterId r:id="rId47"/>
  </p:handoutMasterIdLst>
  <p:sldIdLst>
    <p:sldId id="256" r:id="rId3"/>
    <p:sldId id="724" r:id="rId4"/>
    <p:sldId id="726" r:id="rId5"/>
    <p:sldId id="725" r:id="rId6"/>
    <p:sldId id="727" r:id="rId7"/>
    <p:sldId id="728" r:id="rId8"/>
    <p:sldId id="729" r:id="rId9"/>
    <p:sldId id="730" r:id="rId10"/>
    <p:sldId id="731" r:id="rId11"/>
    <p:sldId id="732" r:id="rId12"/>
    <p:sldId id="733" r:id="rId13"/>
    <p:sldId id="734" r:id="rId14"/>
    <p:sldId id="764" r:id="rId15"/>
    <p:sldId id="735" r:id="rId16"/>
    <p:sldId id="736" r:id="rId17"/>
    <p:sldId id="737" r:id="rId18"/>
    <p:sldId id="738" r:id="rId19"/>
    <p:sldId id="739" r:id="rId20"/>
    <p:sldId id="740" r:id="rId21"/>
    <p:sldId id="741" r:id="rId22"/>
    <p:sldId id="742" r:id="rId23"/>
    <p:sldId id="743" r:id="rId24"/>
    <p:sldId id="744" r:id="rId25"/>
    <p:sldId id="745" r:id="rId26"/>
    <p:sldId id="746" r:id="rId27"/>
    <p:sldId id="747" r:id="rId28"/>
    <p:sldId id="748" r:id="rId29"/>
    <p:sldId id="749" r:id="rId30"/>
    <p:sldId id="750" r:id="rId31"/>
    <p:sldId id="751" r:id="rId32"/>
    <p:sldId id="752" r:id="rId33"/>
    <p:sldId id="753" r:id="rId34"/>
    <p:sldId id="754" r:id="rId35"/>
    <p:sldId id="755" r:id="rId36"/>
    <p:sldId id="756" r:id="rId37"/>
    <p:sldId id="757" r:id="rId38"/>
    <p:sldId id="758" r:id="rId39"/>
    <p:sldId id="759" r:id="rId40"/>
    <p:sldId id="760" r:id="rId41"/>
    <p:sldId id="761" r:id="rId42"/>
    <p:sldId id="762" r:id="rId43"/>
    <p:sldId id="763" r:id="rId44"/>
    <p:sldId id="63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CC00"/>
    <a:srgbClr val="0000CC"/>
    <a:srgbClr val="1E1EB8"/>
    <a:srgbClr val="CC0000"/>
    <a:srgbClr val="3333FF"/>
    <a:srgbClr val="FF3399"/>
    <a:srgbClr val="000000"/>
    <a:srgbClr val="0099CC"/>
    <a:srgbClr val="0000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4665"/>
  </p:normalViewPr>
  <p:slideViewPr>
    <p:cSldViewPr>
      <p:cViewPr varScale="1">
        <p:scale>
          <a:sx n="56" d="100"/>
          <a:sy n="56" d="100"/>
        </p:scale>
        <p:origin x="1432" y="44"/>
      </p:cViewPr>
      <p:guideLst>
        <p:guide orient="horz" pos="2160"/>
        <p:guide pos="2880"/>
      </p:guideLst>
    </p:cSldViewPr>
  </p:slideViewPr>
  <p:notesTextViewPr>
    <p:cViewPr>
      <p:scale>
        <a:sx n="70" d="100"/>
        <a:sy n="70" d="100"/>
      </p:scale>
      <p:origin x="0" y="0"/>
    </p:cViewPr>
  </p:notesTextViewPr>
  <p:sorterViewPr>
    <p:cViewPr>
      <p:scale>
        <a:sx n="66" d="100"/>
        <a:sy n="66" d="100"/>
      </p:scale>
      <p:origin x="0" y="13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69850133631247E-2"/>
          <c:y val="8.6853337648434295E-2"/>
          <c:w val="0.87162287412588602"/>
          <c:h val="0.77933581219014292"/>
        </c:manualLayout>
      </c:layout>
      <c:barChart>
        <c:barDir val="col"/>
        <c:grouping val="clustered"/>
        <c:varyColors val="1"/>
        <c:ser>
          <c:idx val="0"/>
          <c:order val="0"/>
          <c:spPr>
            <a:ln w="50800">
              <a:solidFill>
                <a:schemeClr val="tx1"/>
              </a:solidFill>
            </a:ln>
          </c:spPr>
          <c:invertIfNegative val="0"/>
          <c:dPt>
            <c:idx val="0"/>
            <c:invertIfNegative val="0"/>
            <c:bubble3D val="0"/>
            <c:spPr>
              <a:solidFill>
                <a:schemeClr val="accent1"/>
              </a:solidFill>
              <a:ln w="50800">
                <a:solidFill>
                  <a:schemeClr val="tx1"/>
                </a:solidFill>
              </a:ln>
              <a:effectLst/>
            </c:spPr>
            <c:extLst>
              <c:ext xmlns:c16="http://schemas.microsoft.com/office/drawing/2014/chart" uri="{C3380CC4-5D6E-409C-BE32-E72D297353CC}">
                <c16:uniqueId val="{00000001-C2CB-46ED-AFDC-56E1F2DD56CD}"/>
              </c:ext>
            </c:extLst>
          </c:dPt>
          <c:dPt>
            <c:idx val="1"/>
            <c:invertIfNegative val="0"/>
            <c:bubble3D val="0"/>
            <c:spPr>
              <a:solidFill>
                <a:schemeClr val="accent2"/>
              </a:solidFill>
              <a:ln w="50800">
                <a:solidFill>
                  <a:schemeClr val="tx1"/>
                </a:solidFill>
              </a:ln>
              <a:effectLst/>
            </c:spPr>
            <c:extLst>
              <c:ext xmlns:c16="http://schemas.microsoft.com/office/drawing/2014/chart" uri="{C3380CC4-5D6E-409C-BE32-E72D297353CC}">
                <c16:uniqueId val="{00000003-C2CB-46ED-AFDC-56E1F2DD56CD}"/>
              </c:ext>
            </c:extLst>
          </c:dPt>
          <c:dPt>
            <c:idx val="2"/>
            <c:invertIfNegative val="0"/>
            <c:bubble3D val="0"/>
            <c:spPr>
              <a:solidFill>
                <a:schemeClr val="accent3"/>
              </a:solidFill>
              <a:ln w="50800">
                <a:solidFill>
                  <a:schemeClr val="tx1"/>
                </a:solidFill>
              </a:ln>
              <a:effectLst/>
            </c:spPr>
            <c:extLst>
              <c:ext xmlns:c16="http://schemas.microsoft.com/office/drawing/2014/chart" uri="{C3380CC4-5D6E-409C-BE32-E72D297353CC}">
                <c16:uniqueId val="{00000005-C2CB-46ED-AFDC-56E1F2DD56CD}"/>
              </c:ext>
            </c:extLst>
          </c:dPt>
          <c:dPt>
            <c:idx val="3"/>
            <c:invertIfNegative val="0"/>
            <c:bubble3D val="0"/>
            <c:spPr>
              <a:solidFill>
                <a:schemeClr val="accent4"/>
              </a:solidFill>
              <a:ln w="50800">
                <a:solidFill>
                  <a:schemeClr val="tx1"/>
                </a:solidFill>
              </a:ln>
              <a:effectLst/>
            </c:spPr>
            <c:extLst>
              <c:ext xmlns:c16="http://schemas.microsoft.com/office/drawing/2014/chart" uri="{C3380CC4-5D6E-409C-BE32-E72D297353CC}">
                <c16:uniqueId val="{00000007-C2CB-46ED-AFDC-56E1F2DD56CD}"/>
              </c:ext>
            </c:extLst>
          </c:dPt>
          <c:dPt>
            <c:idx val="4"/>
            <c:invertIfNegative val="0"/>
            <c:bubble3D val="0"/>
            <c:spPr>
              <a:solidFill>
                <a:schemeClr val="accent5"/>
              </a:solidFill>
              <a:ln w="50800">
                <a:solidFill>
                  <a:schemeClr val="tx1"/>
                </a:solidFill>
              </a:ln>
              <a:effectLst/>
            </c:spPr>
            <c:extLst>
              <c:ext xmlns:c16="http://schemas.microsoft.com/office/drawing/2014/chart" uri="{C3380CC4-5D6E-409C-BE32-E72D297353CC}">
                <c16:uniqueId val="{00000009-C2CB-46ED-AFDC-56E1F2DD56CD}"/>
              </c:ext>
            </c:extLst>
          </c:dPt>
          <c:dPt>
            <c:idx val="5"/>
            <c:invertIfNegative val="0"/>
            <c:bubble3D val="0"/>
            <c:spPr>
              <a:solidFill>
                <a:schemeClr val="accent6"/>
              </a:solidFill>
              <a:ln w="50800">
                <a:solidFill>
                  <a:schemeClr val="tx1"/>
                </a:solidFill>
              </a:ln>
              <a:effectLst/>
            </c:spPr>
            <c:extLst>
              <c:ext xmlns:c16="http://schemas.microsoft.com/office/drawing/2014/chart" uri="{C3380CC4-5D6E-409C-BE32-E72D297353CC}">
                <c16:uniqueId val="{0000000B-C2CB-46ED-AFDC-56E1F2DD56CD}"/>
              </c:ext>
            </c:extLst>
          </c:dPt>
          <c:dPt>
            <c:idx val="6"/>
            <c:invertIfNegative val="0"/>
            <c:bubble3D val="0"/>
            <c:spPr>
              <a:solidFill>
                <a:schemeClr val="accent1">
                  <a:lumMod val="60000"/>
                </a:schemeClr>
              </a:solidFill>
              <a:ln w="50800">
                <a:solidFill>
                  <a:schemeClr val="tx1"/>
                </a:solidFill>
              </a:ln>
              <a:effectLst/>
            </c:spPr>
            <c:extLst>
              <c:ext xmlns:c16="http://schemas.microsoft.com/office/drawing/2014/chart" uri="{C3380CC4-5D6E-409C-BE32-E72D297353CC}">
                <c16:uniqueId val="{0000000D-C2CB-46ED-AFDC-56E1F2DD56CD}"/>
              </c:ext>
            </c:extLst>
          </c:dPt>
          <c:dPt>
            <c:idx val="7"/>
            <c:invertIfNegative val="0"/>
            <c:bubble3D val="0"/>
            <c:spPr>
              <a:solidFill>
                <a:schemeClr val="accent2">
                  <a:lumMod val="60000"/>
                </a:schemeClr>
              </a:solidFill>
              <a:ln w="50800">
                <a:solidFill>
                  <a:schemeClr val="tx1"/>
                </a:solidFill>
              </a:ln>
              <a:effectLst/>
            </c:spPr>
            <c:extLst>
              <c:ext xmlns:c16="http://schemas.microsoft.com/office/drawing/2014/chart" uri="{C3380CC4-5D6E-409C-BE32-E72D297353CC}">
                <c16:uniqueId val="{0000000F-C2CB-46ED-AFDC-56E1F2DD56CD}"/>
              </c:ext>
            </c:extLst>
          </c:dPt>
          <c:dPt>
            <c:idx val="8"/>
            <c:invertIfNegative val="0"/>
            <c:bubble3D val="0"/>
            <c:spPr>
              <a:solidFill>
                <a:schemeClr val="accent3">
                  <a:lumMod val="60000"/>
                </a:schemeClr>
              </a:solidFill>
              <a:ln w="50800">
                <a:solidFill>
                  <a:schemeClr val="tx1"/>
                </a:solidFill>
              </a:ln>
              <a:effectLst/>
            </c:spPr>
            <c:extLst>
              <c:ext xmlns:c16="http://schemas.microsoft.com/office/drawing/2014/chart" uri="{C3380CC4-5D6E-409C-BE32-E72D297353CC}">
                <c16:uniqueId val="{00000011-C2CB-46ED-AFDC-56E1F2DD56CD}"/>
              </c:ext>
            </c:extLst>
          </c:dPt>
          <c:dLbls>
            <c:dLbl>
              <c:idx val="7"/>
              <c:numFmt formatCode="#\ ?/?" sourceLinked="0"/>
              <c:spPr>
                <a:noFill/>
                <a:ln>
                  <a:noFill/>
                </a:ln>
                <a:effectLst/>
              </c:spPr>
              <c:txPr>
                <a:bodyPr rot="0" spcFirstLastPara="1" vertOverflow="ellipsis" vert="horz" wrap="square" anchor="ctr" anchorCtr="1"/>
                <a:lstStyle/>
                <a:p>
                  <a:pPr>
                    <a:defRPr sz="1800" b="1" i="0" u="none" strike="noStrike" kern="1200" baseline="0">
                      <a:solidFill>
                        <a:srgbClr val="00B0F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F-C2CB-46ED-AFDC-56E1F2DD56CD}"/>
                </c:ext>
              </c:extLst>
            </c:dLbl>
            <c:dLbl>
              <c:idx val="8"/>
              <c:numFmt formatCode="#\ ?/?" sourceLinked="0"/>
              <c:spPr>
                <a:noFill/>
                <a:ln>
                  <a:noFill/>
                </a:ln>
                <a:effectLst/>
              </c:spPr>
              <c:txPr>
                <a:bodyPr rot="0" spcFirstLastPara="1" vertOverflow="ellipsis" vert="horz" wrap="square" anchor="ctr" anchorCtr="1"/>
                <a:lstStyle/>
                <a:p>
                  <a:pPr>
                    <a:defRPr sz="1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1-C2CB-46ED-AFDC-56E1F2DD56CD}"/>
                </c:ext>
              </c:extLst>
            </c:dLbl>
            <c:numFmt formatCode="#\ ?/?" sourceLinked="0"/>
            <c:spPr>
              <a:noFill/>
              <a:ln>
                <a:noFill/>
              </a:ln>
              <a:effectLst/>
            </c:spPr>
            <c:txPr>
              <a:bodyPr rot="0" spcFirstLastPara="1" vertOverflow="ellipsis" vert="horz" wrap="square" anchor="ctr" anchorCtr="1"/>
              <a:lstStyle/>
              <a:p>
                <a:pPr>
                  <a:defRPr sz="1800" b="1" i="0" u="none" strike="noStrike" kern="1200" baseline="0">
                    <a:solidFill>
                      <a:srgbClr val="1E1EB8"/>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'BASIC AMENITIES'!$Q$101:$Q$109</c:f>
              <c:strCache>
                <c:ptCount val="9"/>
                <c:pt idx="0">
                  <c:v>ELEC</c:v>
                </c:pt>
                <c:pt idx="1">
                  <c:v>IMWS</c:v>
                </c:pt>
                <c:pt idx="2">
                  <c:v>AUVR</c:v>
                </c:pt>
                <c:pt idx="3">
                  <c:v>ADSA</c:v>
                </c:pt>
                <c:pt idx="4">
                  <c:v>COEQ</c:v>
                </c:pt>
                <c:pt idx="5">
                  <c:v>COIN</c:v>
                </c:pt>
                <c:pt idx="6">
                  <c:v>EMTR</c:v>
                </c:pt>
                <c:pt idx="7">
                  <c:v>ALAM</c:v>
                </c:pt>
                <c:pt idx="8">
                  <c:v>RESC</c:v>
                </c:pt>
              </c:strCache>
            </c:strRef>
          </c:cat>
          <c:val>
            <c:numRef>
              <c:f>'BASIC AMENITIES'!$R$101:$R$109</c:f>
              <c:numCache>
                <c:formatCode>General</c:formatCode>
                <c:ptCount val="9"/>
                <c:pt idx="0">
                  <c:v>78</c:v>
                </c:pt>
                <c:pt idx="1">
                  <c:v>49</c:v>
                </c:pt>
                <c:pt idx="2">
                  <c:v>71</c:v>
                </c:pt>
                <c:pt idx="3">
                  <c:v>97</c:v>
                </c:pt>
                <c:pt idx="4">
                  <c:v>76</c:v>
                </c:pt>
                <c:pt idx="5">
                  <c:v>5</c:v>
                </c:pt>
                <c:pt idx="6">
                  <c:v>14</c:v>
                </c:pt>
                <c:pt idx="7">
                  <c:v>0</c:v>
                </c:pt>
                <c:pt idx="8">
                  <c:v>56</c:v>
                </c:pt>
              </c:numCache>
            </c:numRef>
          </c:val>
          <c:extLst>
            <c:ext xmlns:c16="http://schemas.microsoft.com/office/drawing/2014/chart" uri="{C3380CC4-5D6E-409C-BE32-E72D297353CC}">
              <c16:uniqueId val="{00000012-C2CB-46ED-AFDC-56E1F2DD56CD}"/>
            </c:ext>
          </c:extLst>
        </c:ser>
        <c:dLbls>
          <c:showLegendKey val="0"/>
          <c:showVal val="0"/>
          <c:showCatName val="0"/>
          <c:showSerName val="0"/>
          <c:showPercent val="0"/>
          <c:showBubbleSize val="0"/>
        </c:dLbls>
        <c:gapWidth val="50"/>
        <c:overlap val="-27"/>
        <c:axId val="495266056"/>
        <c:axId val="495275896"/>
      </c:barChart>
      <c:catAx>
        <c:axId val="4952660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t>Basic amenity</a:t>
                </a:r>
              </a:p>
            </c:rich>
          </c:tx>
          <c:layout>
            <c:manualLayout>
              <c:xMode val="edge"/>
              <c:yMode val="edge"/>
              <c:x val="0.42426254009915426"/>
              <c:y val="0.9295629117788848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75896"/>
        <c:crosses val="autoZero"/>
        <c:auto val="1"/>
        <c:lblAlgn val="ctr"/>
        <c:lblOffset val="100"/>
        <c:noMultiLvlLbl val="0"/>
      </c:catAx>
      <c:valAx>
        <c:axId val="495275896"/>
        <c:scaling>
          <c:orientation val="minMax"/>
          <c:max val="1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t>Percent availability</a:t>
                </a:r>
              </a:p>
            </c:rich>
          </c:tx>
          <c:layout>
            <c:manualLayout>
              <c:xMode val="edge"/>
              <c:yMode val="edge"/>
              <c:x val="0"/>
              <c:y val="0.23846420239136776"/>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66056"/>
        <c:crosses val="autoZero"/>
        <c:crossBetween val="between"/>
        <c:majorUnit val="20"/>
      </c:valAx>
      <c:spPr>
        <a:noFill/>
        <a:ln w="285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10938597464046E-2"/>
          <c:y val="5.7060367454068242E-2"/>
          <c:w val="0.88928942300906366"/>
          <c:h val="0.78128499562554699"/>
        </c:manualLayout>
      </c:layout>
      <c:lineChart>
        <c:grouping val="standard"/>
        <c:varyColors val="0"/>
        <c:ser>
          <c:idx val="0"/>
          <c:order val="0"/>
          <c:tx>
            <c:v>2010-2019 - Actual Case</c:v>
          </c:tx>
          <c:spPr>
            <a:ln w="63500" cap="rnd">
              <a:solidFill>
                <a:srgbClr val="FF0000"/>
              </a:solidFill>
              <a:round/>
            </a:ln>
            <a:effectLst/>
          </c:spPr>
          <c:marker>
            <c:symbol val="circle"/>
            <c:size val="7"/>
            <c:spPr>
              <a:solidFill>
                <a:schemeClr val="bg1">
                  <a:lumMod val="9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CC"/>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 DEATH'!$T$24:$T$40</c:f>
              <c:strCache>
                <c:ptCount val="17"/>
                <c:pt idx="0">
                  <c:v>MEAS</c:v>
                </c:pt>
                <c:pt idx="1">
                  <c:v>MALA</c:v>
                </c:pt>
                <c:pt idx="2">
                  <c:v>OTHE</c:v>
                </c:pt>
                <c:pt idx="3">
                  <c:v>PNEU</c:v>
                </c:pt>
                <c:pt idx="4">
                  <c:v>NEPR</c:v>
                </c:pt>
                <c:pt idx="5">
                  <c:v>NEAS</c:v>
                </c:pt>
                <c:pt idx="6">
                  <c:v>DIAR</c:v>
                </c:pt>
                <c:pt idx="7">
                  <c:v>NESE</c:v>
                </c:pt>
                <c:pt idx="8">
                  <c:v>INJU</c:v>
                </c:pt>
                <c:pt idx="9">
                  <c:v>NEOT</c:v>
                </c:pt>
                <c:pt idx="10">
                  <c:v>NEPN</c:v>
                </c:pt>
                <c:pt idx="11">
                  <c:v>NECA</c:v>
                </c:pt>
                <c:pt idx="12">
                  <c:v>MENI</c:v>
                </c:pt>
                <c:pt idx="13">
                  <c:v>AIDS</c:v>
                </c:pt>
                <c:pt idx="14">
                  <c:v>PERT</c:v>
                </c:pt>
                <c:pt idx="15">
                  <c:v>NETE</c:v>
                </c:pt>
                <c:pt idx="16">
                  <c:v>NEDI</c:v>
                </c:pt>
              </c:strCache>
            </c:strRef>
          </c:cat>
          <c:val>
            <c:numRef>
              <c:f>'CHILD DEATH'!$R$24:$R$40</c:f>
              <c:numCache>
                <c:formatCode>0.00</c:formatCode>
                <c:ptCount val="17"/>
                <c:pt idx="0">
                  <c:v>26.141448368738867</c:v>
                </c:pt>
                <c:pt idx="1">
                  <c:v>19.33267083713454</c:v>
                </c:pt>
                <c:pt idx="2">
                  <c:v>11.11527433858986</c:v>
                </c:pt>
                <c:pt idx="3">
                  <c:v>8.1191081280681168</c:v>
                </c:pt>
                <c:pt idx="4">
                  <c:v>7.4981536991181192</c:v>
                </c:pt>
                <c:pt idx="5">
                  <c:v>7.1302510969199355</c:v>
                </c:pt>
                <c:pt idx="6">
                  <c:v>6.39118771449672</c:v>
                </c:pt>
                <c:pt idx="7">
                  <c:v>4.2348168903948915</c:v>
                </c:pt>
                <c:pt idx="8">
                  <c:v>2.5910660758503843</c:v>
                </c:pt>
                <c:pt idx="9">
                  <c:v>1.7357943438029453</c:v>
                </c:pt>
                <c:pt idx="10">
                  <c:v>1.4987618923497981</c:v>
                </c:pt>
                <c:pt idx="11">
                  <c:v>1.3670771970980493</c:v>
                </c:pt>
                <c:pt idx="12">
                  <c:v>1.0741126895173552</c:v>
                </c:pt>
                <c:pt idx="13">
                  <c:v>0.87536382987966466</c:v>
                </c:pt>
                <c:pt idx="14">
                  <c:v>0.41460315391632996</c:v>
                </c:pt>
                <c:pt idx="15">
                  <c:v>0.29893783396324775</c:v>
                </c:pt>
                <c:pt idx="16">
                  <c:v>0.18137191016117118</c:v>
                </c:pt>
              </c:numCache>
            </c:numRef>
          </c:val>
          <c:smooth val="1"/>
          <c:extLst>
            <c:ext xmlns:c16="http://schemas.microsoft.com/office/drawing/2014/chart" uri="{C3380CC4-5D6E-409C-BE32-E72D297353CC}">
              <c16:uniqueId val="{00000000-E312-4498-BE72-AEBF926A6A19}"/>
            </c:ext>
          </c:extLst>
        </c:ser>
        <c:ser>
          <c:idx val="1"/>
          <c:order val="1"/>
          <c:tx>
            <c:v>2020-2024 - Predicted Case</c:v>
          </c:tx>
          <c:spPr>
            <a:ln w="63500" cap="rnd">
              <a:solidFill>
                <a:schemeClr val="tx1"/>
              </a:solidFill>
              <a:round/>
            </a:ln>
            <a:effectLst/>
          </c:spPr>
          <c:marker>
            <c:symbol val="circle"/>
            <c:size val="7"/>
            <c:spPr>
              <a:solidFill>
                <a:schemeClr val="tx1"/>
              </a:solidFill>
              <a:ln w="9525">
                <a:solidFill>
                  <a:schemeClr val="tx1"/>
                </a:solidFill>
              </a:ln>
              <a:effectLst/>
            </c:spPr>
          </c:marker>
          <c:dLbls>
            <c:delete val="1"/>
          </c:dLbls>
          <c:cat>
            <c:strRef>
              <c:f>'CHILD DEATH'!$T$24:$T$40</c:f>
              <c:strCache>
                <c:ptCount val="17"/>
                <c:pt idx="0">
                  <c:v>MEAS</c:v>
                </c:pt>
                <c:pt idx="1">
                  <c:v>MALA</c:v>
                </c:pt>
                <c:pt idx="2">
                  <c:v>OTHE</c:v>
                </c:pt>
                <c:pt idx="3">
                  <c:v>PNEU</c:v>
                </c:pt>
                <c:pt idx="4">
                  <c:v>NEPR</c:v>
                </c:pt>
                <c:pt idx="5">
                  <c:v>NEAS</c:v>
                </c:pt>
                <c:pt idx="6">
                  <c:v>DIAR</c:v>
                </c:pt>
                <c:pt idx="7">
                  <c:v>NESE</c:v>
                </c:pt>
                <c:pt idx="8">
                  <c:v>INJU</c:v>
                </c:pt>
                <c:pt idx="9">
                  <c:v>NEOT</c:v>
                </c:pt>
                <c:pt idx="10">
                  <c:v>NEPN</c:v>
                </c:pt>
                <c:pt idx="11">
                  <c:v>NECA</c:v>
                </c:pt>
                <c:pt idx="12">
                  <c:v>MENI</c:v>
                </c:pt>
                <c:pt idx="13">
                  <c:v>AIDS</c:v>
                </c:pt>
                <c:pt idx="14">
                  <c:v>PERT</c:v>
                </c:pt>
                <c:pt idx="15">
                  <c:v>NETE</c:v>
                </c:pt>
                <c:pt idx="16">
                  <c:v>NEDI</c:v>
                </c:pt>
              </c:strCache>
            </c:strRef>
          </c:cat>
          <c:val>
            <c:numRef>
              <c:f>'CHILD DEATH'!$S$24:$S$40</c:f>
              <c:numCache>
                <c:formatCode>0.00</c:formatCode>
                <c:ptCount val="17"/>
                <c:pt idx="0">
                  <c:v>25.739134436187101</c:v>
                </c:pt>
                <c:pt idx="1">
                  <c:v>20.826910245496169</c:v>
                </c:pt>
                <c:pt idx="2">
                  <c:v>12.238570738329154</c:v>
                </c:pt>
                <c:pt idx="3">
                  <c:v>8.2984377516508285</c:v>
                </c:pt>
                <c:pt idx="4">
                  <c:v>7.6202747164254649</c:v>
                </c:pt>
                <c:pt idx="5">
                  <c:v>6.3548305455214784</c:v>
                </c:pt>
                <c:pt idx="6">
                  <c:v>6.1494834686975128</c:v>
                </c:pt>
                <c:pt idx="7">
                  <c:v>2.8978671513701308</c:v>
                </c:pt>
                <c:pt idx="8">
                  <c:v>2.8604790281388768</c:v>
                </c:pt>
                <c:pt idx="9">
                  <c:v>1.8958654487725193</c:v>
                </c:pt>
                <c:pt idx="10">
                  <c:v>1.3212387548029358</c:v>
                </c:pt>
                <c:pt idx="11">
                  <c:v>1.4926489197708397</c:v>
                </c:pt>
                <c:pt idx="12">
                  <c:v>1.0273105860156915</c:v>
                </c:pt>
                <c:pt idx="13">
                  <c:v>0.45325909394197361</c:v>
                </c:pt>
                <c:pt idx="14">
                  <c:v>0.42679980673216306</c:v>
                </c:pt>
                <c:pt idx="15">
                  <c:v>0.20822308630329248</c:v>
                </c:pt>
                <c:pt idx="16">
                  <c:v>0.18866622184386719</c:v>
                </c:pt>
              </c:numCache>
            </c:numRef>
          </c:val>
          <c:smooth val="1"/>
          <c:extLst>
            <c:ext xmlns:c16="http://schemas.microsoft.com/office/drawing/2014/chart" uri="{C3380CC4-5D6E-409C-BE32-E72D297353CC}">
              <c16:uniqueId val="{00000001-E312-4498-BE72-AEBF926A6A19}"/>
            </c:ext>
          </c:extLst>
        </c:ser>
        <c:dLbls>
          <c:dLblPos val="t"/>
          <c:showLegendKey val="0"/>
          <c:showVal val="1"/>
          <c:showCatName val="0"/>
          <c:showSerName val="0"/>
          <c:showPercent val="0"/>
          <c:showBubbleSize val="0"/>
        </c:dLbls>
        <c:marker val="1"/>
        <c:smooth val="0"/>
        <c:axId val="585468240"/>
        <c:axId val="585465288"/>
      </c:lineChart>
      <c:catAx>
        <c:axId val="58546824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Cause of death</a:t>
                </a:r>
              </a:p>
            </c:rich>
          </c:tx>
          <c:layout>
            <c:manualLayout>
              <c:xMode val="edge"/>
              <c:yMode val="edge"/>
              <c:x val="0.41472235944898694"/>
              <c:y val="0.9182870370370370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85465288"/>
        <c:crosses val="autoZero"/>
        <c:auto val="1"/>
        <c:lblAlgn val="ctr"/>
        <c:lblOffset val="100"/>
        <c:noMultiLvlLbl val="0"/>
      </c:catAx>
      <c:valAx>
        <c:axId val="585465288"/>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solidFill>
                      <a:schemeClr val="tx1"/>
                    </a:solidFill>
                    <a:latin typeface="Times New Roman" panose="02020603050405020304" pitchFamily="18" charset="0"/>
                    <a:cs typeface="Times New Roman" panose="02020603050405020304" pitchFamily="18" charset="0"/>
                  </a:rPr>
                  <a:t>0-59 month</a:t>
                </a:r>
                <a:r>
                  <a:rPr lang="en-US" sz="1800" b="1" baseline="0" dirty="0">
                    <a:solidFill>
                      <a:schemeClr val="tx1"/>
                    </a:solidFill>
                    <a:latin typeface="Times New Roman" panose="02020603050405020304" pitchFamily="18" charset="0"/>
                    <a:cs typeface="Times New Roman" panose="02020603050405020304" pitchFamily="18" charset="0"/>
                  </a:rPr>
                  <a:t> </a:t>
                </a:r>
                <a:r>
                  <a:rPr lang="en-US" sz="1800" b="1" dirty="0">
                    <a:solidFill>
                      <a:schemeClr val="tx1"/>
                    </a:solidFill>
                    <a:latin typeface="Times New Roman" panose="02020603050405020304" pitchFamily="18" charset="0"/>
                    <a:cs typeface="Times New Roman" panose="02020603050405020304" pitchFamily="18" charset="0"/>
                  </a:rPr>
                  <a:t>CDBC (%)</a:t>
                </a:r>
              </a:p>
            </c:rich>
          </c:tx>
          <c:layout>
            <c:manualLayout>
              <c:xMode val="edge"/>
              <c:yMode val="edge"/>
              <c:x val="0"/>
              <c:y val="0.22596675415573053"/>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85468240"/>
        <c:crosses val="autoZero"/>
        <c:crossBetween val="between"/>
      </c:valAx>
      <c:spPr>
        <a:noFill/>
        <a:ln>
          <a:solidFill>
            <a:schemeClr val="bg1">
              <a:lumMod val="50000"/>
            </a:schemeClr>
          </a:solidFill>
        </a:ln>
        <a:effectLst/>
      </c:spPr>
    </c:plotArea>
    <c:legend>
      <c:legendPos val="r"/>
      <c:layout>
        <c:manualLayout>
          <c:xMode val="edge"/>
          <c:yMode val="edge"/>
          <c:x val="0.62561760445757342"/>
          <c:y val="8.1002114319043458E-2"/>
          <c:w val="0.34528466432092914"/>
          <c:h val="0.21765820939049282"/>
        </c:manualLayout>
      </c:layout>
      <c:overlay val="0"/>
      <c:spPr>
        <a:solidFill>
          <a:schemeClr val="bg1"/>
        </a:solidFill>
        <a:ln w="44450">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39143983406561E-2"/>
          <c:y val="5.1597039953339169E-2"/>
          <c:w val="0.90575560077462247"/>
          <c:h val="0.77807742782152234"/>
        </c:manualLayout>
      </c:layout>
      <c:lineChart>
        <c:grouping val="standard"/>
        <c:varyColors val="0"/>
        <c:ser>
          <c:idx val="0"/>
          <c:order val="0"/>
          <c:tx>
            <c:v>Pregnant women</c:v>
          </c:tx>
          <c:spPr>
            <a:ln w="63500" cap="rnd">
              <a:solidFill>
                <a:srgbClr val="FF0000"/>
              </a:solidFill>
              <a:round/>
            </a:ln>
            <a:effectLst/>
          </c:spPr>
          <c:marker>
            <c:symbol val="circle"/>
            <c:size val="7"/>
            <c:spPr>
              <a:solidFill>
                <a:schemeClr val="bg1">
                  <a:lumMod val="8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Pregnant women trend</c:name>
            <c:spPr>
              <a:ln w="38100" cap="rnd">
                <a:solidFill>
                  <a:srgbClr val="00CC00"/>
                </a:solidFill>
                <a:prstDash val="sysDash"/>
              </a:ln>
              <a:effectLst/>
            </c:spPr>
            <c:trendlineType val="linear"/>
            <c:dispRSqr val="0"/>
            <c:dispEq val="1"/>
            <c:trendlineLbl>
              <c:layout>
                <c:manualLayout>
                  <c:x val="-0.59582985179287051"/>
                  <c:y val="3.4239765093740965E-2"/>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rendlineLbl>
          </c:trendline>
          <c:cat>
            <c:numRef>
              <c:f>'[Chart in Microsoft PowerPoint]no of aneamia averted'!$B$2:$O$2</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in Microsoft PowerPoint]no of aneamia averted'!$B$15:$O$15</c:f>
              <c:numCache>
                <c:formatCode>0.00</c:formatCode>
                <c:ptCount val="14"/>
                <c:pt idx="0">
                  <c:v>2.1178859823025964</c:v>
                </c:pt>
                <c:pt idx="1">
                  <c:v>4.2229347948920779</c:v>
                </c:pt>
                <c:pt idx="2">
                  <c:v>6.3278705101443826</c:v>
                </c:pt>
                <c:pt idx="3">
                  <c:v>6.656354730600671</c:v>
                </c:pt>
                <c:pt idx="4">
                  <c:v>6.8987579147086722</c:v>
                </c:pt>
                <c:pt idx="5">
                  <c:v>8.208084853552803</c:v>
                </c:pt>
                <c:pt idx="6">
                  <c:v>8.3142413716650658</c:v>
                </c:pt>
                <c:pt idx="7">
                  <c:v>8.309992722140132</c:v>
                </c:pt>
                <c:pt idx="8">
                  <c:v>8.3063867144633843</c:v>
                </c:pt>
                <c:pt idx="9">
                  <c:v>8.305836592880711</c:v>
                </c:pt>
                <c:pt idx="10">
                  <c:v>8.3043225993617646</c:v>
                </c:pt>
                <c:pt idx="11">
                  <c:v>8.3036010920279075</c:v>
                </c:pt>
                <c:pt idx="12">
                  <c:v>8.3043215559903327</c:v>
                </c:pt>
                <c:pt idx="13">
                  <c:v>8.3048006532670513</c:v>
                </c:pt>
              </c:numCache>
            </c:numRef>
          </c:val>
          <c:smooth val="1"/>
          <c:extLst>
            <c:ext xmlns:c16="http://schemas.microsoft.com/office/drawing/2014/chart" uri="{C3380CC4-5D6E-409C-BE32-E72D297353CC}">
              <c16:uniqueId val="{00000001-2CBE-4683-A658-B9FBCC714F05}"/>
            </c:ext>
          </c:extLst>
        </c:ser>
        <c:ser>
          <c:idx val="1"/>
          <c:order val="1"/>
          <c:tx>
            <c:v>Reproductive women</c:v>
          </c:tx>
          <c:spPr>
            <a:ln w="63500" cap="rnd">
              <a:solidFill>
                <a:srgbClr val="0000CC"/>
              </a:solidFill>
              <a:round/>
            </a:ln>
            <a:effectLst/>
          </c:spPr>
          <c:marker>
            <c:symbol val="diamond"/>
            <c:size val="7"/>
            <c:spPr>
              <a:solidFill>
                <a:schemeClr val="bg1">
                  <a:lumMod val="95000"/>
                </a:schemeClr>
              </a:solidFill>
              <a:ln w="9525">
                <a:solidFill>
                  <a:schemeClr val="tx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Reproductive women trend</c:name>
            <c:spPr>
              <a:ln w="38100" cap="rnd">
                <a:solidFill>
                  <a:schemeClr val="accent4"/>
                </a:solidFill>
                <a:prstDash val="sysDash"/>
              </a:ln>
              <a:effectLst/>
            </c:spPr>
            <c:trendlineType val="linear"/>
            <c:dispRSqr val="0"/>
            <c:dispEq val="1"/>
            <c:trendlineLbl>
              <c:layout>
                <c:manualLayout>
                  <c:x val="-0.54056559877580845"/>
                  <c:y val="0.53674014997052399"/>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rendlineLbl>
          </c:trendline>
          <c:cat>
            <c:numRef>
              <c:f>'[Chart in Microsoft PowerPoint]no of aneamia averted'!$B$2:$O$2</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'[Chart in Microsoft PowerPoint]no of aneamia averted'!$B$17:$O$17</c:f>
              <c:numCache>
                <c:formatCode>0.00</c:formatCode>
                <c:ptCount val="14"/>
                <c:pt idx="0">
                  <c:v>1.8366077102308833</c:v>
                </c:pt>
                <c:pt idx="1">
                  <c:v>3.7155898904045963</c:v>
                </c:pt>
                <c:pt idx="2">
                  <c:v>5.6414045558436214</c:v>
                </c:pt>
                <c:pt idx="3">
                  <c:v>5.4642517568043507</c:v>
                </c:pt>
                <c:pt idx="4">
                  <c:v>5.1707009066547727</c:v>
                </c:pt>
                <c:pt idx="5">
                  <c:v>6.7822720087999917</c:v>
                </c:pt>
                <c:pt idx="6">
                  <c:v>6.8840392079880433</c:v>
                </c:pt>
                <c:pt idx="7">
                  <c:v>6.8774036712962641</c:v>
                </c:pt>
                <c:pt idx="8">
                  <c:v>6.8723911065594372</c:v>
                </c:pt>
                <c:pt idx="9">
                  <c:v>6.870051389841378</c:v>
                </c:pt>
                <c:pt idx="10">
                  <c:v>6.8543283193896576</c:v>
                </c:pt>
                <c:pt idx="11">
                  <c:v>6.846296378460492</c:v>
                </c:pt>
                <c:pt idx="12">
                  <c:v>6.8387487548633716</c:v>
                </c:pt>
                <c:pt idx="13">
                  <c:v>6.8304945783665163</c:v>
                </c:pt>
              </c:numCache>
            </c:numRef>
          </c:val>
          <c:smooth val="1"/>
          <c:extLst>
            <c:ext xmlns:c16="http://schemas.microsoft.com/office/drawing/2014/chart" uri="{C3380CC4-5D6E-409C-BE32-E72D297353CC}">
              <c16:uniqueId val="{00000003-2CBE-4683-A658-B9FBCC714F05}"/>
            </c:ext>
          </c:extLst>
        </c:ser>
        <c:dLbls>
          <c:dLblPos val="t"/>
          <c:showLegendKey val="0"/>
          <c:showVal val="1"/>
          <c:showCatName val="0"/>
          <c:showSerName val="0"/>
          <c:showPercent val="0"/>
          <c:showBubbleSize val="0"/>
        </c:dLbls>
        <c:marker val="1"/>
        <c:smooth val="0"/>
        <c:axId val="559278512"/>
        <c:axId val="559284416"/>
      </c:lineChart>
      <c:catAx>
        <c:axId val="559278512"/>
        <c:scaling>
          <c:orientation val="minMax"/>
        </c:scaling>
        <c:delete val="0"/>
        <c:axPos val="b"/>
        <c:title>
          <c:tx>
            <c:rich>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a:t>
                </a:r>
                <a:r>
                  <a:rPr lang="en-US" b="1" baseline="0"/>
                  <a:t> (y</a:t>
                </a:r>
                <a:r>
                  <a:rPr lang="en-US" b="1"/>
                  <a:t>ear)</a:t>
                </a:r>
              </a:p>
            </c:rich>
          </c:tx>
          <c:layout>
            <c:manualLayout>
              <c:xMode val="edge"/>
              <c:yMode val="edge"/>
              <c:x val="0.44706793116377697"/>
              <c:y val="0.92425780110819478"/>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9284416"/>
        <c:crosses val="autoZero"/>
        <c:auto val="1"/>
        <c:lblAlgn val="ctr"/>
        <c:lblOffset val="100"/>
        <c:noMultiLvlLbl val="0"/>
      </c:catAx>
      <c:valAx>
        <c:axId val="559284416"/>
        <c:scaling>
          <c:orientation val="minMax"/>
          <c:max val="10"/>
          <c:min val="1"/>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0">
                    <a:latin typeface="Times New Roman" panose="02020603050405020304" pitchFamily="18" charset="0"/>
                    <a:cs typeface="Times New Roman" panose="02020603050405020304" pitchFamily="18" charset="0"/>
                  </a:rPr>
                  <a:t>Averted anemia (%)</a:t>
                </a:r>
              </a:p>
            </c:rich>
          </c:tx>
          <c:layout>
            <c:manualLayout>
              <c:xMode val="edge"/>
              <c:yMode val="edge"/>
              <c:x val="0"/>
              <c:y val="0.251894157007198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59278512"/>
        <c:crosses val="autoZero"/>
        <c:crossBetween val="between"/>
      </c:valAx>
      <c:spPr>
        <a:noFill/>
        <a:ln>
          <a:solidFill>
            <a:schemeClr val="bg1">
              <a:lumMod val="75000"/>
            </a:schemeClr>
          </a:solidFill>
        </a:ln>
        <a:effectLst/>
      </c:spPr>
    </c:plotArea>
    <c:legend>
      <c:legendPos val="r"/>
      <c:legendEntry>
        <c:idx val="0"/>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6829898436608467"/>
          <c:y val="0.38485082059817011"/>
          <c:w val="0.28921969898690209"/>
          <c:h val="0.41109010607771679"/>
        </c:manualLayout>
      </c:layout>
      <c:overlay val="0"/>
      <c:spPr>
        <a:noFill/>
        <a:ln>
          <a:solidFill>
            <a:schemeClr val="bg1">
              <a:lumMod val="50000"/>
            </a:schemeClr>
          </a:solid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1159508619476"/>
          <c:y val="5.1597039953339169E-2"/>
          <c:w val="0.87038314967183406"/>
          <c:h val="0.77807742782152234"/>
        </c:manualLayout>
      </c:layout>
      <c:lineChart>
        <c:grouping val="standard"/>
        <c:varyColors val="0"/>
        <c:ser>
          <c:idx val="0"/>
          <c:order val="0"/>
          <c:tx>
            <c:v>Pregnanat women</c:v>
          </c:tx>
          <c:spPr>
            <a:ln w="63500" cap="rnd">
              <a:solidFill>
                <a:srgbClr val="FF0000"/>
              </a:solidFill>
              <a:round/>
            </a:ln>
            <a:effectLst/>
          </c:spPr>
          <c:marker>
            <c:symbol val="circle"/>
            <c:size val="7"/>
            <c:spPr>
              <a:solidFill>
                <a:schemeClr val="bg1">
                  <a:lumMod val="8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Pregnant women trend</c:name>
            <c:spPr>
              <a:ln w="25400" cap="rnd">
                <a:solidFill>
                  <a:srgbClr val="FF99CC"/>
                </a:solidFill>
                <a:prstDash val="sysDash"/>
              </a:ln>
              <a:effectLst/>
            </c:spPr>
            <c:trendlineType val="linear"/>
            <c:dispRSqr val="0"/>
            <c:dispEq val="1"/>
            <c:trendlineLbl>
              <c:layout>
                <c:manualLayout>
                  <c:x val="-0.6207986408066033"/>
                  <c:y val="1.0396179018395233E-2"/>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rendlineLbl>
          </c:trendline>
          <c:cat>
            <c:numRef>
              <c:f>'no of aneamia averted'!$B$2:$O$2</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'no of aneamia averted'!$B$16:$O$16</c:f>
              <c:numCache>
                <c:formatCode>0.00</c:formatCode>
                <c:ptCount val="14"/>
                <c:pt idx="0">
                  <c:v>3.2152444796176467</c:v>
                </c:pt>
                <c:pt idx="1">
                  <c:v>6.5100531138176159</c:v>
                </c:pt>
                <c:pt idx="2">
                  <c:v>9.9143369413639686</c:v>
                </c:pt>
                <c:pt idx="3">
                  <c:v>10.448221506408059</c:v>
                </c:pt>
                <c:pt idx="4">
                  <c:v>10.701883435687771</c:v>
                </c:pt>
                <c:pt idx="5">
                  <c:v>12.022659795925332</c:v>
                </c:pt>
                <c:pt idx="6">
                  <c:v>12.178517397881997</c:v>
                </c:pt>
                <c:pt idx="7">
                  <c:v>12.172307060895736</c:v>
                </c:pt>
                <c:pt idx="8">
                  <c:v>12.166025662843333</c:v>
                </c:pt>
                <c:pt idx="9">
                  <c:v>12.165573798268355</c:v>
                </c:pt>
                <c:pt idx="10">
                  <c:v>12.164054459872117</c:v>
                </c:pt>
                <c:pt idx="11">
                  <c:v>12.163569772521084</c:v>
                </c:pt>
                <c:pt idx="12">
                  <c:v>12.164310215008785</c:v>
                </c:pt>
                <c:pt idx="13">
                  <c:v>12.16362576022661</c:v>
                </c:pt>
              </c:numCache>
            </c:numRef>
          </c:val>
          <c:smooth val="1"/>
          <c:extLst>
            <c:ext xmlns:c16="http://schemas.microsoft.com/office/drawing/2014/chart" uri="{C3380CC4-5D6E-409C-BE32-E72D297353CC}">
              <c16:uniqueId val="{00000001-FB72-460B-B325-07BD51DD8832}"/>
            </c:ext>
          </c:extLst>
        </c:ser>
        <c:ser>
          <c:idx val="1"/>
          <c:order val="1"/>
          <c:tx>
            <c:v>Reproductive women</c:v>
          </c:tx>
          <c:spPr>
            <a:ln w="63500" cap="rnd">
              <a:solidFill>
                <a:srgbClr val="0000CC"/>
              </a:solidFill>
              <a:round/>
            </a:ln>
            <a:effectLst/>
          </c:spPr>
          <c:marker>
            <c:symbol val="diamond"/>
            <c:size val="7"/>
            <c:spPr>
              <a:solidFill>
                <a:schemeClr val="bg1">
                  <a:lumMod val="95000"/>
                </a:schemeClr>
              </a:solidFill>
              <a:ln w="9525">
                <a:solidFill>
                  <a:schemeClr val="tx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Reproductive women trend</c:name>
            <c:spPr>
              <a:ln w="28575" cap="rnd">
                <a:solidFill>
                  <a:srgbClr val="00FF00"/>
                </a:solidFill>
                <a:prstDash val="sysDash"/>
              </a:ln>
              <a:effectLst/>
            </c:spPr>
            <c:trendlineType val="linear"/>
            <c:dispRSqr val="0"/>
            <c:dispEq val="1"/>
            <c:trendlineLbl>
              <c:layout>
                <c:manualLayout>
                  <c:x val="-0.55929219053610812"/>
                  <c:y val="0.37704369571829272"/>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cat>
            <c:numRef>
              <c:f>'no of aneamia averted'!$B$2:$O$2</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'no of aneamia averted'!$B$18:$O$18</c:f>
              <c:numCache>
                <c:formatCode>0.00</c:formatCode>
                <c:ptCount val="14"/>
                <c:pt idx="0">
                  <c:v>2.0705216978665297</c:v>
                </c:pt>
                <c:pt idx="1">
                  <c:v>4.1817067575328801</c:v>
                </c:pt>
                <c:pt idx="2">
                  <c:v>6.3404768436700492</c:v>
                </c:pt>
                <c:pt idx="3">
                  <c:v>6.1806520373789091</c:v>
                </c:pt>
                <c:pt idx="4">
                  <c:v>5.8760453321336792</c:v>
                </c:pt>
                <c:pt idx="5">
                  <c:v>7.4678026787692264</c:v>
                </c:pt>
                <c:pt idx="6">
                  <c:v>7.5663100494917463</c:v>
                </c:pt>
                <c:pt idx="7">
                  <c:v>7.545409916543937</c:v>
                </c:pt>
                <c:pt idx="8">
                  <c:v>7.5262614352968331</c:v>
                </c:pt>
                <c:pt idx="9">
                  <c:v>7.5097871500477016</c:v>
                </c:pt>
                <c:pt idx="10">
                  <c:v>7.4798136853203783</c:v>
                </c:pt>
                <c:pt idx="11">
                  <c:v>7.4589575156934806</c:v>
                </c:pt>
                <c:pt idx="12">
                  <c:v>7.4388073946405866</c:v>
                </c:pt>
                <c:pt idx="13">
                  <c:v>7.4184226101297863</c:v>
                </c:pt>
              </c:numCache>
            </c:numRef>
          </c:val>
          <c:smooth val="1"/>
          <c:extLst>
            <c:ext xmlns:c16="http://schemas.microsoft.com/office/drawing/2014/chart" uri="{C3380CC4-5D6E-409C-BE32-E72D297353CC}">
              <c16:uniqueId val="{00000003-FB72-460B-B325-07BD51DD8832}"/>
            </c:ext>
          </c:extLst>
        </c:ser>
        <c:dLbls>
          <c:dLblPos val="t"/>
          <c:showLegendKey val="0"/>
          <c:showVal val="1"/>
          <c:showCatName val="0"/>
          <c:showSerName val="0"/>
          <c:showPercent val="0"/>
          <c:showBubbleSize val="0"/>
        </c:dLbls>
        <c:marker val="1"/>
        <c:smooth val="0"/>
        <c:axId val="559278512"/>
        <c:axId val="559284416"/>
      </c:lineChart>
      <c:catAx>
        <c:axId val="559278512"/>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dirty="0"/>
                  <a:t>Time</a:t>
                </a:r>
                <a:r>
                  <a:rPr lang="en-US" sz="1600" b="1" baseline="0" dirty="0"/>
                  <a:t> (y</a:t>
                </a:r>
                <a:r>
                  <a:rPr lang="en-US" sz="1600" b="1" dirty="0"/>
                  <a:t>ear)</a:t>
                </a:r>
              </a:p>
            </c:rich>
          </c:tx>
          <c:layout>
            <c:manualLayout>
              <c:xMode val="edge"/>
              <c:yMode val="edge"/>
              <c:x val="0.44706793116377697"/>
              <c:y val="0.92425780110819478"/>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9284416"/>
        <c:crosses val="autoZero"/>
        <c:auto val="1"/>
        <c:lblAlgn val="ctr"/>
        <c:lblOffset val="100"/>
        <c:noMultiLvlLbl val="0"/>
      </c:catAx>
      <c:valAx>
        <c:axId val="559284416"/>
        <c:scaling>
          <c:orientation val="minMax"/>
          <c:max val="14"/>
          <c:min val="1"/>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rPr>
                  <a:t> Averted iron deficiency (%)</a:t>
                </a:r>
              </a:p>
            </c:rich>
          </c:tx>
          <c:layout>
            <c:manualLayout>
              <c:xMode val="edge"/>
              <c:yMode val="edge"/>
              <c:x val="0"/>
              <c:y val="0.1708259643510226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9278512"/>
        <c:crosses val="autoZero"/>
        <c:crossBetween val="between"/>
      </c:valAx>
      <c:spPr>
        <a:noFill/>
        <a:ln>
          <a:solidFill>
            <a:schemeClr val="bg1">
              <a:lumMod val="75000"/>
            </a:schemeClr>
          </a:solidFill>
        </a:ln>
        <a:effectLst/>
      </c:spPr>
    </c:plotArea>
    <c:legend>
      <c:legendPos val="r"/>
      <c:layout>
        <c:manualLayout>
          <c:xMode val="edge"/>
          <c:yMode val="edge"/>
          <c:x val="0.69481141246233113"/>
          <c:y val="0.48321544181977255"/>
          <c:w val="0.30518858753766892"/>
          <c:h val="0.31670756780402448"/>
        </c:manualLayout>
      </c:layout>
      <c:overlay val="0"/>
      <c:spPr>
        <a:noFill/>
        <a:ln w="47625">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10938597464046E-2"/>
          <c:y val="5.7060367454068242E-2"/>
          <c:w val="0.88928942300906366"/>
          <c:h val="0.76739610673665792"/>
        </c:manualLayout>
      </c:layout>
      <c:barChart>
        <c:barDir val="col"/>
        <c:grouping val="clustered"/>
        <c:varyColors val="0"/>
        <c:ser>
          <c:idx val="0"/>
          <c:order val="0"/>
          <c:tx>
            <c:v>2010-2019 - Actual Case</c:v>
          </c:tx>
          <c:spPr>
            <a:solidFill>
              <a:schemeClr val="accent1"/>
            </a:solidFill>
            <a:ln w="508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99CC"/>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'MATERNAL LIFE'!$K$21:$K$23</c:f>
              <c:strCache>
                <c:ptCount val="3"/>
                <c:pt idx="0">
                  <c:v>Childbirth</c:v>
                </c:pt>
                <c:pt idx="1">
                  <c:v>Pregnancy</c:v>
                </c:pt>
                <c:pt idx="2">
                  <c:v>Preventive</c:v>
                </c:pt>
              </c:strCache>
            </c:strRef>
          </c:cat>
          <c:val>
            <c:numRef>
              <c:f>'MATERNAL LIFE'!$L$21:$L$23</c:f>
              <c:numCache>
                <c:formatCode>0.00</c:formatCode>
                <c:ptCount val="3"/>
                <c:pt idx="0">
                  <c:v>57.482088024564995</c:v>
                </c:pt>
                <c:pt idx="1">
                  <c:v>37.318321392016379</c:v>
                </c:pt>
                <c:pt idx="2">
                  <c:v>5.1995905834186287</c:v>
                </c:pt>
              </c:numCache>
            </c:numRef>
          </c:val>
          <c:extLst>
            <c:ext xmlns:c16="http://schemas.microsoft.com/office/drawing/2014/chart" uri="{C3380CC4-5D6E-409C-BE32-E72D297353CC}">
              <c16:uniqueId val="{00000000-5D38-4629-A97D-08AC9B15BABB}"/>
            </c:ext>
          </c:extLst>
        </c:ser>
        <c:ser>
          <c:idx val="1"/>
          <c:order val="1"/>
          <c:tx>
            <c:v>2020-2024 - Predicted Case</c:v>
          </c:tx>
          <c:spPr>
            <a:solidFill>
              <a:srgbClr val="FF0000"/>
            </a:solidFill>
            <a:ln w="5080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'MATERNAL LIFE'!$K$21:$K$23</c:f>
              <c:strCache>
                <c:ptCount val="3"/>
                <c:pt idx="0">
                  <c:v>Childbirth</c:v>
                </c:pt>
                <c:pt idx="1">
                  <c:v>Pregnancy</c:v>
                </c:pt>
                <c:pt idx="2">
                  <c:v>Preventive</c:v>
                </c:pt>
              </c:strCache>
            </c:strRef>
          </c:cat>
          <c:val>
            <c:numRef>
              <c:f>'MATERNAL LIFE'!$M$21:$M$23</c:f>
              <c:numCache>
                <c:formatCode>0.00</c:formatCode>
                <c:ptCount val="3"/>
                <c:pt idx="0">
                  <c:v>64.518430439952439</c:v>
                </c:pt>
                <c:pt idx="1">
                  <c:v>31.581450653983349</c:v>
                </c:pt>
                <c:pt idx="2">
                  <c:v>3.9001189060642094</c:v>
                </c:pt>
              </c:numCache>
            </c:numRef>
          </c:val>
          <c:extLst>
            <c:ext xmlns:c16="http://schemas.microsoft.com/office/drawing/2014/chart" uri="{C3380CC4-5D6E-409C-BE32-E72D297353CC}">
              <c16:uniqueId val="{00000001-5D38-4629-A97D-08AC9B15BABB}"/>
            </c:ext>
          </c:extLst>
        </c:ser>
        <c:dLbls>
          <c:showLegendKey val="0"/>
          <c:showVal val="1"/>
          <c:showCatName val="0"/>
          <c:showSerName val="0"/>
          <c:showPercent val="0"/>
          <c:showBubbleSize val="0"/>
        </c:dLbls>
        <c:gapWidth val="50"/>
        <c:axId val="585468240"/>
        <c:axId val="585465288"/>
      </c:barChart>
      <c:catAx>
        <c:axId val="5854682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Intervention type</a:t>
                </a:r>
              </a:p>
            </c:rich>
          </c:tx>
          <c:layout>
            <c:manualLayout>
              <c:xMode val="edge"/>
              <c:yMode val="edge"/>
              <c:x val="0.41472235944898694"/>
              <c:y val="0.9182870370370370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85465288"/>
        <c:crosses val="autoZero"/>
        <c:auto val="1"/>
        <c:lblAlgn val="ctr"/>
        <c:lblOffset val="100"/>
        <c:noMultiLvlLbl val="0"/>
      </c:catAx>
      <c:valAx>
        <c:axId val="585465288"/>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b="1" dirty="0">
                    <a:solidFill>
                      <a:schemeClr val="tx1"/>
                    </a:solidFill>
                    <a:latin typeface="Times New Roman" panose="02020603050405020304" pitchFamily="18" charset="0"/>
                    <a:cs typeface="Times New Roman" panose="02020603050405020304" pitchFamily="18" charset="0"/>
                  </a:rPr>
                  <a:t>Maternal life saved (%)</a:t>
                </a:r>
              </a:p>
            </c:rich>
          </c:tx>
          <c:layout>
            <c:manualLayout>
              <c:xMode val="edge"/>
              <c:yMode val="edge"/>
              <c:x val="0"/>
              <c:y val="0.2028186060075823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85468240"/>
        <c:crosses val="autoZero"/>
        <c:crossBetween val="between"/>
      </c:valAx>
      <c:spPr>
        <a:noFill/>
        <a:ln>
          <a:solidFill>
            <a:schemeClr val="bg1">
              <a:lumMod val="50000"/>
            </a:schemeClr>
          </a:solidFill>
        </a:ln>
        <a:effectLst/>
      </c:spPr>
    </c:plotArea>
    <c:legend>
      <c:legendPos val="r"/>
      <c:legendEntry>
        <c:idx val="0"/>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53481747942230617"/>
          <c:y val="8.1002114319043458E-2"/>
          <c:w val="0.43918073571614286"/>
          <c:h val="0.20451764977353673"/>
        </c:manualLayout>
      </c:layout>
      <c:overlay val="0"/>
      <c:spPr>
        <a:solidFill>
          <a:schemeClr val="bg1"/>
        </a:solidFill>
        <a:ln w="47625">
          <a:solidFill>
            <a:schemeClr val="tx1"/>
          </a:solid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534254073855734E-2"/>
          <c:y val="5.0925925925925923E-2"/>
          <c:w val="0.89916242087386133"/>
          <c:h val="0.81043161271507747"/>
        </c:manualLayout>
      </c:layout>
      <c:barChart>
        <c:barDir val="col"/>
        <c:grouping val="clustered"/>
        <c:varyColors val="0"/>
        <c:ser>
          <c:idx val="0"/>
          <c:order val="0"/>
          <c:tx>
            <c:v>District data</c:v>
          </c:tx>
          <c:spPr>
            <a:solidFill>
              <a:srgbClr val="00B0F0"/>
            </a:solidFill>
            <a:ln w="50800">
              <a:solidFill>
                <a:schemeClr val="tx1"/>
              </a:solidFill>
            </a:ln>
            <a:effectLst/>
          </c:spPr>
          <c:invertIfNegative val="0"/>
          <c:cat>
            <c:strRef>
              <c:f>'availability '!$E$3:$E$18</c:f>
              <c:strCache>
                <c:ptCount val="16"/>
                <c:pt idx="0">
                  <c:v>CHIS</c:v>
                </c:pt>
                <c:pt idx="1">
                  <c:v>BASS</c:v>
                </c:pt>
                <c:pt idx="2">
                  <c:v>PCCU</c:v>
                </c:pt>
                <c:pt idx="3">
                  <c:v>DITM</c:v>
                </c:pt>
                <c:pt idx="4">
                  <c:v>ANSE</c:v>
                </c:pt>
                <c:pt idx="5">
                  <c:v>SEPM</c:v>
                </c:pt>
                <c:pt idx="6">
                  <c:v>TSAS</c:v>
                </c:pt>
                <c:pt idx="7">
                  <c:v>OBSF</c:v>
                </c:pt>
                <c:pt idx="8">
                  <c:v>CEOC</c:v>
                </c:pt>
                <c:pt idx="9">
                  <c:v>FPSE</c:v>
                </c:pt>
                <c:pt idx="10">
                  <c:v>DICA</c:v>
                </c:pt>
                <c:pt idx="11">
                  <c:v>CASE</c:v>
                </c:pt>
                <c:pt idx="12">
                  <c:v>HCSS</c:v>
                </c:pt>
                <c:pt idx="13">
                  <c:v>TBSE</c:v>
                </c:pt>
                <c:pt idx="14">
                  <c:v>APTF</c:v>
                </c:pt>
                <c:pt idx="15">
                  <c:v>BLTS</c:v>
                </c:pt>
              </c:strCache>
            </c:strRef>
          </c:cat>
          <c:val>
            <c:numRef>
              <c:f>'availability '!$F$3:$F$18</c:f>
              <c:numCache>
                <c:formatCode>General</c:formatCode>
                <c:ptCount val="16"/>
                <c:pt idx="0">
                  <c:v>96</c:v>
                </c:pt>
                <c:pt idx="1">
                  <c:v>64</c:v>
                </c:pt>
                <c:pt idx="2">
                  <c:v>98</c:v>
                </c:pt>
                <c:pt idx="3">
                  <c:v>100</c:v>
                </c:pt>
                <c:pt idx="4">
                  <c:v>97</c:v>
                </c:pt>
                <c:pt idx="5">
                  <c:v>39</c:v>
                </c:pt>
                <c:pt idx="6">
                  <c:v>69</c:v>
                </c:pt>
                <c:pt idx="7">
                  <c:v>77</c:v>
                </c:pt>
                <c:pt idx="8">
                  <c:v>1</c:v>
                </c:pt>
                <c:pt idx="9">
                  <c:v>97</c:v>
                </c:pt>
                <c:pt idx="10">
                  <c:v>26</c:v>
                </c:pt>
                <c:pt idx="11">
                  <c:v>1</c:v>
                </c:pt>
                <c:pt idx="12">
                  <c:v>23</c:v>
                </c:pt>
                <c:pt idx="13">
                  <c:v>13</c:v>
                </c:pt>
                <c:pt idx="14">
                  <c:v>24</c:v>
                </c:pt>
                <c:pt idx="15">
                  <c:v>2</c:v>
                </c:pt>
              </c:numCache>
            </c:numRef>
          </c:val>
          <c:extLst>
            <c:ext xmlns:c16="http://schemas.microsoft.com/office/drawing/2014/chart" uri="{C3380CC4-5D6E-409C-BE32-E72D297353CC}">
              <c16:uniqueId val="{00000000-0C5D-42F4-8C68-D2B89F6169C8}"/>
            </c:ext>
          </c:extLst>
        </c:ser>
        <c:ser>
          <c:idx val="1"/>
          <c:order val="1"/>
          <c:tx>
            <c:v>Country data</c:v>
          </c:tx>
          <c:spPr>
            <a:solidFill>
              <a:srgbClr val="CC0000"/>
            </a:solidFill>
            <a:ln w="50800">
              <a:solidFill>
                <a:schemeClr val="tx1"/>
              </a:solidFill>
            </a:ln>
            <a:effectLst/>
          </c:spPr>
          <c:invertIfNegative val="0"/>
          <c:val>
            <c:numRef>
              <c:f>'availability '!$G$3:$G$18</c:f>
              <c:numCache>
                <c:formatCode>General</c:formatCode>
                <c:ptCount val="16"/>
                <c:pt idx="0">
                  <c:v>95</c:v>
                </c:pt>
                <c:pt idx="1">
                  <c:v>59</c:v>
                </c:pt>
                <c:pt idx="2">
                  <c:v>98</c:v>
                </c:pt>
                <c:pt idx="3">
                  <c:v>100</c:v>
                </c:pt>
                <c:pt idx="4">
                  <c:v>97</c:v>
                </c:pt>
                <c:pt idx="5">
                  <c:v>61</c:v>
                </c:pt>
                <c:pt idx="6">
                  <c:v>77</c:v>
                </c:pt>
                <c:pt idx="7">
                  <c:v>76</c:v>
                </c:pt>
                <c:pt idx="8">
                  <c:v>2</c:v>
                </c:pt>
                <c:pt idx="9">
                  <c:v>96</c:v>
                </c:pt>
                <c:pt idx="10">
                  <c:v>33</c:v>
                </c:pt>
                <c:pt idx="11">
                  <c:v>5</c:v>
                </c:pt>
                <c:pt idx="12">
                  <c:v>33</c:v>
                </c:pt>
                <c:pt idx="13">
                  <c:v>13</c:v>
                </c:pt>
                <c:pt idx="14">
                  <c:v>40</c:v>
                </c:pt>
                <c:pt idx="15">
                  <c:v>4</c:v>
                </c:pt>
              </c:numCache>
            </c:numRef>
          </c:val>
          <c:extLst>
            <c:ext xmlns:c16="http://schemas.microsoft.com/office/drawing/2014/chart" uri="{C3380CC4-5D6E-409C-BE32-E72D297353CC}">
              <c16:uniqueId val="{00000001-0C5D-42F4-8C68-D2B89F6169C8}"/>
            </c:ext>
          </c:extLst>
        </c:ser>
        <c:dLbls>
          <c:showLegendKey val="0"/>
          <c:showVal val="0"/>
          <c:showCatName val="0"/>
          <c:showSerName val="0"/>
          <c:showPercent val="0"/>
          <c:showBubbleSize val="0"/>
        </c:dLbls>
        <c:gapWidth val="50"/>
        <c:overlap val="-27"/>
        <c:axId val="577342080"/>
        <c:axId val="577344704"/>
      </c:barChart>
      <c:lineChart>
        <c:grouping val="standard"/>
        <c:varyColors val="0"/>
        <c:ser>
          <c:idx val="2"/>
          <c:order val="2"/>
          <c:tx>
            <c:v>Study data</c:v>
          </c:tx>
          <c:spPr>
            <a:ln w="63500" cap="rnd">
              <a:solidFill>
                <a:srgbClr val="FFFF00"/>
              </a:solidFill>
              <a:round/>
            </a:ln>
            <a:effectLst/>
          </c:spPr>
          <c:marker>
            <c:symbol val="circle"/>
            <c:size val="7"/>
            <c:spPr>
              <a:solidFill>
                <a:schemeClr val="bg1">
                  <a:lumMod val="85000"/>
                </a:schemeClr>
              </a:solidFill>
              <a:ln w="9525">
                <a:solidFill>
                  <a:schemeClr val="tx1"/>
                </a:solidFill>
              </a:ln>
              <a:effectLst/>
            </c:spPr>
          </c:marker>
          <c:dPt>
            <c:idx val="8"/>
            <c:marker>
              <c:symbol val="circle"/>
              <c:size val="7"/>
              <c:spPr>
                <a:solidFill>
                  <a:schemeClr val="bg1">
                    <a:lumMod val="85000"/>
                  </a:schemeClr>
                </a:solidFill>
                <a:ln w="9525">
                  <a:solidFill>
                    <a:schemeClr val="tx1"/>
                  </a:solidFill>
                </a:ln>
                <a:effectLst/>
              </c:spPr>
            </c:marker>
            <c:bubble3D val="0"/>
            <c:spPr>
              <a:ln w="63500" cap="rnd">
                <a:solidFill>
                  <a:srgbClr val="FFCCFF"/>
                </a:solidFill>
                <a:round/>
              </a:ln>
              <a:effectLst/>
            </c:spPr>
            <c:extLst>
              <c:ext xmlns:c16="http://schemas.microsoft.com/office/drawing/2014/chart" uri="{C3380CC4-5D6E-409C-BE32-E72D297353CC}">
                <c16:uniqueId val="{00000000-BA0F-41ED-8954-7806548054C9}"/>
              </c:ext>
            </c:extLst>
          </c:dPt>
          <c:dLbls>
            <c:spPr>
              <a:noFill/>
              <a:ln>
                <a:noFill/>
              </a:ln>
              <a:effectLst/>
            </c:spPr>
            <c:txPr>
              <a:bodyPr rot="0" spcFirstLastPara="1" vertOverflow="ellipsis" vert="horz" wrap="square" anchor="ctr" anchorCtr="1"/>
              <a:lstStyle/>
              <a:p>
                <a:pPr>
                  <a:defRPr sz="1600" b="1" i="0" u="none" strike="noStrike" kern="1200" baseline="0">
                    <a:solidFill>
                      <a:srgbClr val="FF3399"/>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'availability '!$H$3:$H$18</c:f>
              <c:numCache>
                <c:formatCode>General</c:formatCode>
                <c:ptCount val="16"/>
                <c:pt idx="0">
                  <c:v>100</c:v>
                </c:pt>
                <c:pt idx="1">
                  <c:v>100</c:v>
                </c:pt>
                <c:pt idx="2">
                  <c:v>97</c:v>
                </c:pt>
                <c:pt idx="3">
                  <c:v>91</c:v>
                </c:pt>
                <c:pt idx="4">
                  <c:v>90</c:v>
                </c:pt>
                <c:pt idx="5">
                  <c:v>90</c:v>
                </c:pt>
                <c:pt idx="6">
                  <c:v>81</c:v>
                </c:pt>
                <c:pt idx="7">
                  <c:v>76</c:v>
                </c:pt>
                <c:pt idx="8">
                  <c:v>69</c:v>
                </c:pt>
                <c:pt idx="9">
                  <c:v>59</c:v>
                </c:pt>
                <c:pt idx="10">
                  <c:v>42</c:v>
                </c:pt>
                <c:pt idx="11">
                  <c:v>28.999999999999996</c:v>
                </c:pt>
                <c:pt idx="12">
                  <c:v>28.999999999999996</c:v>
                </c:pt>
                <c:pt idx="13">
                  <c:v>27</c:v>
                </c:pt>
                <c:pt idx="14">
                  <c:v>26</c:v>
                </c:pt>
                <c:pt idx="15">
                  <c:v>7.0000000000000009</c:v>
                </c:pt>
              </c:numCache>
            </c:numRef>
          </c:val>
          <c:smooth val="1"/>
          <c:extLst>
            <c:ext xmlns:c16="http://schemas.microsoft.com/office/drawing/2014/chart" uri="{C3380CC4-5D6E-409C-BE32-E72D297353CC}">
              <c16:uniqueId val="{00000002-0C5D-42F4-8C68-D2B89F6169C8}"/>
            </c:ext>
          </c:extLst>
        </c:ser>
        <c:dLbls>
          <c:showLegendKey val="0"/>
          <c:showVal val="0"/>
          <c:showCatName val="0"/>
          <c:showSerName val="0"/>
          <c:showPercent val="0"/>
          <c:showBubbleSize val="0"/>
        </c:dLbls>
        <c:marker val="1"/>
        <c:smooth val="0"/>
        <c:axId val="577342080"/>
        <c:axId val="577344704"/>
      </c:lineChart>
      <c:catAx>
        <c:axId val="5773420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b="1">
                    <a:latin typeface="Times New Roman" panose="02020603050405020304" pitchFamily="18" charset="0"/>
                    <a:cs typeface="Times New Roman" panose="02020603050405020304" pitchFamily="18" charset="0"/>
                  </a:rPr>
                  <a:t>Healthcare service</a:t>
                </a:r>
              </a:p>
            </c:rich>
          </c:tx>
          <c:layout>
            <c:manualLayout>
              <c:xMode val="edge"/>
              <c:yMode val="edge"/>
              <c:x val="0.40644202562914927"/>
              <c:y val="0.921781860600758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77344704"/>
        <c:crosses val="autoZero"/>
        <c:auto val="1"/>
        <c:lblAlgn val="ctr"/>
        <c:lblOffset val="100"/>
        <c:noMultiLvlLbl val="0"/>
      </c:catAx>
      <c:valAx>
        <c:axId val="577344704"/>
        <c:scaling>
          <c:orientation val="minMax"/>
          <c:max val="1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r>
                  <a:rPr lang="en-US"/>
                  <a:t>Percent availability</a:t>
                </a:r>
              </a:p>
            </c:rich>
          </c:tx>
          <c:layout>
            <c:manualLayout>
              <c:xMode val="edge"/>
              <c:yMode val="edge"/>
              <c:x val="0"/>
              <c:y val="0.27009988334791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77342080"/>
        <c:crosses val="autoZero"/>
        <c:crossBetween val="between"/>
        <c:majorUnit val="20"/>
      </c:valAx>
      <c:spPr>
        <a:noFill/>
        <a:ln>
          <a:solidFill>
            <a:schemeClr val="bg1">
              <a:lumMod val="65000"/>
            </a:schemeClr>
          </a:solidFill>
        </a:ln>
        <a:effectLst/>
      </c:spPr>
    </c:plotArea>
    <c:legend>
      <c:legendPos val="r"/>
      <c:layout>
        <c:manualLayout>
          <c:xMode val="edge"/>
          <c:yMode val="edge"/>
          <c:x val="0.75596761968925008"/>
          <c:y val="0.13744130941965588"/>
          <c:w val="0.20704152455541988"/>
          <c:h val="0.25115157480314959"/>
        </c:manualLayout>
      </c:layout>
      <c:overlay val="0"/>
      <c:spPr>
        <a:noFill/>
        <a:ln>
          <a:solidFill>
            <a:schemeClr val="tx1"/>
          </a:solid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baseline="0">
                <a:solidFill>
                  <a:schemeClr val="tx1"/>
                </a:solidFill>
                <a:latin typeface="+mn-lt"/>
                <a:ea typeface="+mn-ea"/>
                <a:cs typeface="+mn-cs"/>
              </a:defRPr>
            </a:pPr>
            <a:r>
              <a:rPr lang="en-US" sz="1100" b="1" dirty="0">
                <a:solidFill>
                  <a:schemeClr val="tx1"/>
                </a:solidFill>
              </a:rPr>
              <a:t>Under-5</a:t>
            </a:r>
            <a:r>
              <a:rPr lang="en-US" sz="1100" b="1" baseline="0" dirty="0">
                <a:solidFill>
                  <a:schemeClr val="tx1"/>
                </a:solidFill>
              </a:rPr>
              <a:t> mortality</a:t>
            </a:r>
            <a:endParaRPr lang="en-US" sz="1100" b="1" dirty="0">
              <a:solidFill>
                <a:schemeClr val="tx1"/>
              </a:solidFill>
            </a:endParaRPr>
          </a:p>
        </c:rich>
      </c:tx>
      <c:layout>
        <c:manualLayout>
          <c:xMode val="edge"/>
          <c:yMode val="edge"/>
          <c:x val="1.1935757026355603E-3"/>
          <c:y val="4.6296296296296294E-3"/>
        </c:manualLayout>
      </c:layout>
      <c:overlay val="0"/>
      <c:spPr>
        <a:solidFill>
          <a:schemeClr val="bg1"/>
        </a:solidFill>
        <a:ln>
          <a:solidFill>
            <a:schemeClr val="tx1"/>
          </a:solidFill>
        </a:ln>
        <a:effectLst/>
      </c:spPr>
      <c:txPr>
        <a:bodyPr rot="0" spcFirstLastPara="1" vertOverflow="ellipsis" vert="horz" wrap="square" anchor="ctr" anchorCtr="1"/>
        <a:lstStyle/>
        <a:p>
          <a:pPr>
            <a:defRPr sz="1100" b="1" i="0" u="none" strike="noStrike" baseline="0">
              <a:solidFill>
                <a:schemeClr val="tx1"/>
              </a:solidFill>
              <a:latin typeface="+mn-lt"/>
              <a:ea typeface="+mn-ea"/>
              <a:cs typeface="+mn-cs"/>
            </a:defRPr>
          </a:pPr>
          <a:endParaRPr lang="en-US"/>
        </a:p>
      </c:txPr>
    </c:title>
    <c:autoTitleDeleted val="0"/>
    <c:plotArea>
      <c:layout>
        <c:manualLayout>
          <c:layoutTarget val="inner"/>
          <c:xMode val="edge"/>
          <c:yMode val="edge"/>
          <c:x val="2.4542614904060688E-2"/>
          <c:y val="4.7245552639253417E-2"/>
          <c:w val="0.95091477019187864"/>
          <c:h val="0.84535505978419367"/>
        </c:manualLayout>
      </c:layout>
      <c:barChart>
        <c:barDir val="col"/>
        <c:grouping val="clustered"/>
        <c:varyColors val="0"/>
        <c:ser>
          <c:idx val="0"/>
          <c:order val="0"/>
          <c:tx>
            <c:v>National data</c:v>
          </c:tx>
          <c:spPr>
            <a:solidFill>
              <a:srgbClr val="FFC000"/>
            </a:solidFill>
            <a:ln w="47625">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'U5field sur and national data'!$A$3:$A$16</c:f>
              <c:numCache>
                <c:formatCode>General</c:formatCode>
                <c:ptCount val="14"/>
                <c:pt idx="0">
                  <c:v>2024</c:v>
                </c:pt>
                <c:pt idx="1">
                  <c:v>2023</c:v>
                </c:pt>
                <c:pt idx="2">
                  <c:v>2022</c:v>
                </c:pt>
                <c:pt idx="3">
                  <c:v>2021</c:v>
                </c:pt>
                <c:pt idx="4">
                  <c:v>2020</c:v>
                </c:pt>
                <c:pt idx="5">
                  <c:v>2019</c:v>
                </c:pt>
                <c:pt idx="6">
                  <c:v>2018</c:v>
                </c:pt>
                <c:pt idx="7">
                  <c:v>2017</c:v>
                </c:pt>
                <c:pt idx="8">
                  <c:v>2016</c:v>
                </c:pt>
                <c:pt idx="9">
                  <c:v>2015</c:v>
                </c:pt>
                <c:pt idx="10">
                  <c:v>2014</c:v>
                </c:pt>
                <c:pt idx="11">
                  <c:v>2013</c:v>
                </c:pt>
                <c:pt idx="12">
                  <c:v>2012</c:v>
                </c:pt>
                <c:pt idx="13">
                  <c:v>2011</c:v>
                </c:pt>
              </c:numCache>
            </c:numRef>
          </c:cat>
          <c:val>
            <c:numRef>
              <c:f>'U5field sur and national data'!$C$3:$C$16</c:f>
              <c:numCache>
                <c:formatCode>0</c:formatCode>
                <c:ptCount val="14"/>
                <c:pt idx="0">
                  <c:v>48.298999999999999</c:v>
                </c:pt>
                <c:pt idx="1">
                  <c:v>67.22</c:v>
                </c:pt>
                <c:pt idx="2">
                  <c:v>69.790000000000006</c:v>
                </c:pt>
                <c:pt idx="3">
                  <c:v>97.13</c:v>
                </c:pt>
                <c:pt idx="4">
                  <c:v>100.84</c:v>
                </c:pt>
                <c:pt idx="5">
                  <c:v>104.33</c:v>
                </c:pt>
                <c:pt idx="6">
                  <c:v>108.3</c:v>
                </c:pt>
                <c:pt idx="7">
                  <c:v>112.05</c:v>
                </c:pt>
                <c:pt idx="8">
                  <c:v>116.32</c:v>
                </c:pt>
                <c:pt idx="9">
                  <c:v>121.27</c:v>
                </c:pt>
                <c:pt idx="10">
                  <c:v>127.04</c:v>
                </c:pt>
                <c:pt idx="11">
                  <c:v>133.65</c:v>
                </c:pt>
                <c:pt idx="12">
                  <c:v>141.01</c:v>
                </c:pt>
                <c:pt idx="13">
                  <c:v>149</c:v>
                </c:pt>
              </c:numCache>
            </c:numRef>
          </c:val>
          <c:extLst>
            <c:ext xmlns:c16="http://schemas.microsoft.com/office/drawing/2014/chart" uri="{C3380CC4-5D6E-409C-BE32-E72D297353CC}">
              <c16:uniqueId val="{00000000-D1F8-450E-91BA-30D83AD836E0}"/>
            </c:ext>
          </c:extLst>
        </c:ser>
        <c:ser>
          <c:idx val="1"/>
          <c:order val="1"/>
          <c:tx>
            <c:v>Study data</c:v>
          </c:tx>
          <c:spPr>
            <a:solidFill>
              <a:srgbClr val="00B0F0"/>
            </a:solidFill>
            <a:ln w="444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'U5field sur and national data'!$A$3:$A$16</c:f>
              <c:numCache>
                <c:formatCode>General</c:formatCode>
                <c:ptCount val="14"/>
                <c:pt idx="0">
                  <c:v>2024</c:v>
                </c:pt>
                <c:pt idx="1">
                  <c:v>2023</c:v>
                </c:pt>
                <c:pt idx="2">
                  <c:v>2022</c:v>
                </c:pt>
                <c:pt idx="3">
                  <c:v>2021</c:v>
                </c:pt>
                <c:pt idx="4">
                  <c:v>2020</c:v>
                </c:pt>
                <c:pt idx="5">
                  <c:v>2019</c:v>
                </c:pt>
                <c:pt idx="6">
                  <c:v>2018</c:v>
                </c:pt>
                <c:pt idx="7">
                  <c:v>2017</c:v>
                </c:pt>
                <c:pt idx="8">
                  <c:v>2016</c:v>
                </c:pt>
                <c:pt idx="9">
                  <c:v>2015</c:v>
                </c:pt>
                <c:pt idx="10">
                  <c:v>2014</c:v>
                </c:pt>
                <c:pt idx="11">
                  <c:v>2013</c:v>
                </c:pt>
                <c:pt idx="12">
                  <c:v>2012</c:v>
                </c:pt>
                <c:pt idx="13">
                  <c:v>2011</c:v>
                </c:pt>
              </c:numCache>
            </c:numRef>
          </c:cat>
          <c:val>
            <c:numRef>
              <c:f>'U5field sur and national data'!$B$3:$B$16</c:f>
              <c:numCache>
                <c:formatCode>0</c:formatCode>
                <c:ptCount val="14"/>
                <c:pt idx="0">
                  <c:v>163.1</c:v>
                </c:pt>
                <c:pt idx="1">
                  <c:v>164.1</c:v>
                </c:pt>
                <c:pt idx="2">
                  <c:v>166.2</c:v>
                </c:pt>
                <c:pt idx="3">
                  <c:v>168.1</c:v>
                </c:pt>
                <c:pt idx="4">
                  <c:v>170.2</c:v>
                </c:pt>
                <c:pt idx="5">
                  <c:v>172.3</c:v>
                </c:pt>
                <c:pt idx="6">
                  <c:v>174.7</c:v>
                </c:pt>
                <c:pt idx="7">
                  <c:v>177.5</c:v>
                </c:pt>
                <c:pt idx="8">
                  <c:v>179.3</c:v>
                </c:pt>
                <c:pt idx="9">
                  <c:v>181.1</c:v>
                </c:pt>
                <c:pt idx="10">
                  <c:v>186.3</c:v>
                </c:pt>
                <c:pt idx="11">
                  <c:v>182.8</c:v>
                </c:pt>
                <c:pt idx="12">
                  <c:v>183.9</c:v>
                </c:pt>
                <c:pt idx="13">
                  <c:v>184.9</c:v>
                </c:pt>
              </c:numCache>
            </c:numRef>
          </c:val>
          <c:extLst>
            <c:ext xmlns:c16="http://schemas.microsoft.com/office/drawing/2014/chart" uri="{C3380CC4-5D6E-409C-BE32-E72D297353CC}">
              <c16:uniqueId val="{00000001-D1F8-450E-91BA-30D83AD836E0}"/>
            </c:ext>
          </c:extLst>
        </c:ser>
        <c:dLbls>
          <c:showLegendKey val="0"/>
          <c:showVal val="1"/>
          <c:showCatName val="0"/>
          <c:showSerName val="0"/>
          <c:showPercent val="0"/>
          <c:showBubbleSize val="0"/>
        </c:dLbls>
        <c:gapWidth val="6"/>
        <c:axId val="449834384"/>
        <c:axId val="449835368"/>
      </c:barChart>
      <c:catAx>
        <c:axId val="44983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49835368"/>
        <c:crosses val="autoZero"/>
        <c:auto val="1"/>
        <c:lblAlgn val="ctr"/>
        <c:lblOffset val="100"/>
        <c:noMultiLvlLbl val="0"/>
      </c:catAx>
      <c:valAx>
        <c:axId val="44983536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9834384"/>
        <c:crosses val="autoZero"/>
        <c:crossBetween val="between"/>
      </c:valAx>
      <c:spPr>
        <a:solidFill>
          <a:schemeClr val="bg1"/>
        </a:solidFill>
        <a:ln>
          <a:solidFill>
            <a:schemeClr val="bg1">
              <a:lumMod val="75000"/>
            </a:schemeClr>
          </a:solidFill>
        </a:ln>
        <a:effectLst/>
      </c:spPr>
    </c:plotArea>
    <c:legend>
      <c:legendPos val="r"/>
      <c:layout>
        <c:manualLayout>
          <c:xMode val="edge"/>
          <c:yMode val="edge"/>
          <c:x val="0"/>
          <c:y val="0.30429352580927382"/>
          <c:w val="0.17959537186365759"/>
          <c:h val="0.12847331583552055"/>
        </c:manualLayout>
      </c:layout>
      <c:overlay val="0"/>
      <c:spPr>
        <a:solidFill>
          <a:schemeClr val="bg2"/>
        </a:solidFill>
        <a:ln>
          <a:solidFill>
            <a:schemeClr val="tx1"/>
          </a:solidFill>
        </a:ln>
        <a:effectLst/>
      </c:spPr>
      <c:txPr>
        <a:bodyPr rot="0" spcFirstLastPara="1" vertOverflow="ellipsis" vert="horz" wrap="square" anchor="ctr" anchorCtr="1"/>
        <a:lstStyle/>
        <a:p>
          <a:pPr>
            <a:defRPr sz="1100" b="0" i="0" u="none" strike="noStrike"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72971282792668E-2"/>
          <c:y val="5.4189997083697872E-2"/>
          <c:w val="0.88135597896560669"/>
          <c:h val="0.77933581219014292"/>
        </c:manualLayout>
      </c:layout>
      <c:barChart>
        <c:barDir val="col"/>
        <c:grouping val="clustered"/>
        <c:varyColors val="1"/>
        <c:ser>
          <c:idx val="0"/>
          <c:order val="0"/>
          <c:tx>
            <c:strRef>
              <c:f>'STANDARD PRECAUTIONS FOR INFECT'!$P$108</c:f>
              <c:strCache>
                <c:ptCount val="1"/>
              </c:strCache>
            </c:strRef>
          </c:tx>
          <c:spPr>
            <a:ln w="50800">
              <a:solidFill>
                <a:schemeClr val="tx1"/>
              </a:solidFill>
            </a:ln>
          </c:spPr>
          <c:invertIfNegative val="0"/>
          <c:dPt>
            <c:idx val="0"/>
            <c:invertIfNegative val="0"/>
            <c:bubble3D val="0"/>
            <c:spPr>
              <a:solidFill>
                <a:schemeClr val="accent1"/>
              </a:solidFill>
              <a:ln w="50800">
                <a:solidFill>
                  <a:schemeClr val="tx1"/>
                </a:solidFill>
              </a:ln>
              <a:effectLst/>
            </c:spPr>
            <c:extLst>
              <c:ext xmlns:c16="http://schemas.microsoft.com/office/drawing/2014/chart" uri="{C3380CC4-5D6E-409C-BE32-E72D297353CC}">
                <c16:uniqueId val="{00000001-C197-4981-AA79-35A6561643A6}"/>
              </c:ext>
            </c:extLst>
          </c:dPt>
          <c:dPt>
            <c:idx val="1"/>
            <c:invertIfNegative val="0"/>
            <c:bubble3D val="0"/>
            <c:spPr>
              <a:solidFill>
                <a:schemeClr val="accent2"/>
              </a:solidFill>
              <a:ln w="50800">
                <a:solidFill>
                  <a:schemeClr val="tx1"/>
                </a:solidFill>
              </a:ln>
              <a:effectLst/>
            </c:spPr>
            <c:extLst>
              <c:ext xmlns:c16="http://schemas.microsoft.com/office/drawing/2014/chart" uri="{C3380CC4-5D6E-409C-BE32-E72D297353CC}">
                <c16:uniqueId val="{00000003-C197-4981-AA79-35A6561643A6}"/>
              </c:ext>
            </c:extLst>
          </c:dPt>
          <c:dPt>
            <c:idx val="2"/>
            <c:invertIfNegative val="0"/>
            <c:bubble3D val="0"/>
            <c:spPr>
              <a:solidFill>
                <a:schemeClr val="accent3"/>
              </a:solidFill>
              <a:ln w="50800">
                <a:solidFill>
                  <a:schemeClr val="tx1"/>
                </a:solidFill>
              </a:ln>
              <a:effectLst/>
            </c:spPr>
            <c:extLst>
              <c:ext xmlns:c16="http://schemas.microsoft.com/office/drawing/2014/chart" uri="{C3380CC4-5D6E-409C-BE32-E72D297353CC}">
                <c16:uniqueId val="{00000005-C197-4981-AA79-35A6561643A6}"/>
              </c:ext>
            </c:extLst>
          </c:dPt>
          <c:dPt>
            <c:idx val="3"/>
            <c:invertIfNegative val="0"/>
            <c:bubble3D val="0"/>
            <c:spPr>
              <a:solidFill>
                <a:schemeClr val="accent4"/>
              </a:solidFill>
              <a:ln w="50800">
                <a:solidFill>
                  <a:schemeClr val="tx1"/>
                </a:solidFill>
              </a:ln>
              <a:effectLst/>
            </c:spPr>
            <c:extLst>
              <c:ext xmlns:c16="http://schemas.microsoft.com/office/drawing/2014/chart" uri="{C3380CC4-5D6E-409C-BE32-E72D297353CC}">
                <c16:uniqueId val="{00000007-C197-4981-AA79-35A6561643A6}"/>
              </c:ext>
            </c:extLst>
          </c:dPt>
          <c:dPt>
            <c:idx val="4"/>
            <c:invertIfNegative val="0"/>
            <c:bubble3D val="0"/>
            <c:spPr>
              <a:solidFill>
                <a:schemeClr val="accent5"/>
              </a:solidFill>
              <a:ln w="50800">
                <a:solidFill>
                  <a:schemeClr val="tx1"/>
                </a:solidFill>
              </a:ln>
              <a:effectLst/>
            </c:spPr>
            <c:extLst>
              <c:ext xmlns:c16="http://schemas.microsoft.com/office/drawing/2014/chart" uri="{C3380CC4-5D6E-409C-BE32-E72D297353CC}">
                <c16:uniqueId val="{00000009-C197-4981-AA79-35A6561643A6}"/>
              </c:ext>
            </c:extLst>
          </c:dPt>
          <c:dPt>
            <c:idx val="5"/>
            <c:invertIfNegative val="0"/>
            <c:bubble3D val="0"/>
            <c:spPr>
              <a:solidFill>
                <a:schemeClr val="accent6"/>
              </a:solidFill>
              <a:ln w="50800">
                <a:solidFill>
                  <a:schemeClr val="tx1"/>
                </a:solidFill>
              </a:ln>
              <a:effectLst/>
            </c:spPr>
            <c:extLst>
              <c:ext xmlns:c16="http://schemas.microsoft.com/office/drawing/2014/chart" uri="{C3380CC4-5D6E-409C-BE32-E72D297353CC}">
                <c16:uniqueId val="{0000000B-C197-4981-AA79-35A6561643A6}"/>
              </c:ext>
            </c:extLst>
          </c:dPt>
          <c:dPt>
            <c:idx val="6"/>
            <c:invertIfNegative val="0"/>
            <c:bubble3D val="0"/>
            <c:spPr>
              <a:solidFill>
                <a:schemeClr val="accent1">
                  <a:lumMod val="60000"/>
                </a:schemeClr>
              </a:solidFill>
              <a:ln w="50800">
                <a:solidFill>
                  <a:schemeClr val="tx1"/>
                </a:solidFill>
              </a:ln>
              <a:effectLst/>
            </c:spPr>
            <c:extLst>
              <c:ext xmlns:c16="http://schemas.microsoft.com/office/drawing/2014/chart" uri="{C3380CC4-5D6E-409C-BE32-E72D297353CC}">
                <c16:uniqueId val="{0000000D-C197-4981-AA79-35A6561643A6}"/>
              </c:ext>
            </c:extLst>
          </c:dPt>
          <c:dPt>
            <c:idx val="7"/>
            <c:invertIfNegative val="0"/>
            <c:bubble3D val="0"/>
            <c:spPr>
              <a:solidFill>
                <a:schemeClr val="accent2">
                  <a:lumMod val="60000"/>
                </a:schemeClr>
              </a:solidFill>
              <a:ln w="50800">
                <a:solidFill>
                  <a:schemeClr val="tx1"/>
                </a:solidFill>
              </a:ln>
              <a:effectLst/>
            </c:spPr>
            <c:extLst>
              <c:ext xmlns:c16="http://schemas.microsoft.com/office/drawing/2014/chart" uri="{C3380CC4-5D6E-409C-BE32-E72D297353CC}">
                <c16:uniqueId val="{0000000F-C197-4981-AA79-35A6561643A6}"/>
              </c:ext>
            </c:extLst>
          </c:dPt>
          <c:dPt>
            <c:idx val="8"/>
            <c:invertIfNegative val="0"/>
            <c:bubble3D val="0"/>
            <c:spPr>
              <a:solidFill>
                <a:schemeClr val="accent3">
                  <a:lumMod val="60000"/>
                </a:schemeClr>
              </a:solidFill>
              <a:ln w="50800">
                <a:solidFill>
                  <a:schemeClr val="tx1"/>
                </a:solidFill>
              </a:ln>
              <a:effectLst/>
            </c:spPr>
            <c:extLst>
              <c:ext xmlns:c16="http://schemas.microsoft.com/office/drawing/2014/chart" uri="{C3380CC4-5D6E-409C-BE32-E72D297353CC}">
                <c16:uniqueId val="{00000011-C197-4981-AA79-35A6561643A6}"/>
              </c:ext>
            </c:extLst>
          </c:dPt>
          <c:dPt>
            <c:idx val="9"/>
            <c:invertIfNegative val="0"/>
            <c:bubble3D val="0"/>
            <c:spPr>
              <a:solidFill>
                <a:schemeClr val="accent4">
                  <a:lumMod val="60000"/>
                </a:schemeClr>
              </a:solidFill>
              <a:ln w="50800">
                <a:solidFill>
                  <a:schemeClr val="tx1"/>
                </a:solidFill>
              </a:ln>
              <a:effectLst/>
            </c:spPr>
            <c:extLst>
              <c:ext xmlns:c16="http://schemas.microsoft.com/office/drawing/2014/chart" uri="{C3380CC4-5D6E-409C-BE32-E72D297353CC}">
                <c16:uniqueId val="{00000013-C197-4981-AA79-35A6561643A6}"/>
              </c:ext>
            </c:extLst>
          </c:dPt>
          <c:dPt>
            <c:idx val="10"/>
            <c:invertIfNegative val="0"/>
            <c:bubble3D val="0"/>
            <c:spPr>
              <a:solidFill>
                <a:schemeClr val="accent5">
                  <a:lumMod val="60000"/>
                </a:schemeClr>
              </a:solidFill>
              <a:ln w="50800">
                <a:solidFill>
                  <a:schemeClr val="tx1"/>
                </a:solidFill>
              </a:ln>
              <a:effectLst/>
            </c:spPr>
            <c:extLst>
              <c:ext xmlns:c16="http://schemas.microsoft.com/office/drawing/2014/chart" uri="{C3380CC4-5D6E-409C-BE32-E72D297353CC}">
                <c16:uniqueId val="{00000015-C197-4981-AA79-35A6561643A6}"/>
              </c:ext>
            </c:extLst>
          </c:dPt>
          <c:dPt>
            <c:idx val="11"/>
            <c:invertIfNegative val="0"/>
            <c:bubble3D val="0"/>
            <c:spPr>
              <a:solidFill>
                <a:schemeClr val="accent6">
                  <a:lumMod val="60000"/>
                </a:schemeClr>
              </a:solidFill>
              <a:ln w="50800">
                <a:solidFill>
                  <a:schemeClr val="tx1"/>
                </a:solidFill>
              </a:ln>
              <a:effectLst/>
            </c:spPr>
            <c:extLst>
              <c:ext xmlns:c16="http://schemas.microsoft.com/office/drawing/2014/chart" uri="{C3380CC4-5D6E-409C-BE32-E72D297353CC}">
                <c16:uniqueId val="{00000017-C197-4981-AA79-35A6561643A6}"/>
              </c:ext>
            </c:extLst>
          </c:dPt>
          <c:dPt>
            <c:idx val="12"/>
            <c:invertIfNegative val="0"/>
            <c:bubble3D val="0"/>
            <c:spPr>
              <a:solidFill>
                <a:schemeClr val="accent1">
                  <a:lumMod val="80000"/>
                  <a:lumOff val="20000"/>
                </a:schemeClr>
              </a:solidFill>
              <a:ln w="50800">
                <a:solidFill>
                  <a:schemeClr val="tx1"/>
                </a:solidFill>
              </a:ln>
              <a:effectLst/>
            </c:spPr>
            <c:extLst>
              <c:ext xmlns:c16="http://schemas.microsoft.com/office/drawing/2014/chart" uri="{C3380CC4-5D6E-409C-BE32-E72D297353CC}">
                <c16:uniqueId val="{00000019-C197-4981-AA79-35A6561643A6}"/>
              </c:ext>
            </c:extLst>
          </c:dPt>
          <c:dPt>
            <c:idx val="13"/>
            <c:invertIfNegative val="0"/>
            <c:bubble3D val="0"/>
            <c:spPr>
              <a:solidFill>
                <a:schemeClr val="accent2">
                  <a:lumMod val="80000"/>
                  <a:lumOff val="20000"/>
                </a:schemeClr>
              </a:solidFill>
              <a:ln w="50800">
                <a:solidFill>
                  <a:schemeClr val="tx1"/>
                </a:solidFill>
              </a:ln>
              <a:effectLst/>
            </c:spPr>
            <c:extLst>
              <c:ext xmlns:c16="http://schemas.microsoft.com/office/drawing/2014/chart" uri="{C3380CC4-5D6E-409C-BE32-E72D297353CC}">
                <c16:uniqueId val="{0000001B-C197-4981-AA79-35A6561643A6}"/>
              </c:ext>
            </c:extLst>
          </c:dPt>
          <c:dLbls>
            <c:dLbl>
              <c:idx val="12"/>
              <c:numFmt formatCode="#\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9-C197-4981-AA79-35A6561643A6}"/>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D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'FAMILY PLANNING'!$I$98:$I$111</c:f>
              <c:strCache>
                <c:ptCount val="14"/>
                <c:pt idx="0">
                  <c:v>COCP</c:v>
                </c:pt>
                <c:pt idx="1">
                  <c:v>POCP</c:v>
                </c:pt>
                <c:pt idx="2">
                  <c:v>COIC</c:v>
                </c:pt>
                <c:pt idx="3">
                  <c:v>POIC</c:v>
                </c:pt>
                <c:pt idx="4">
                  <c:v>MACO</c:v>
                </c:pt>
                <c:pt idx="5">
                  <c:v>FECO</c:v>
                </c:pt>
                <c:pt idx="6">
                  <c:v>INCD</c:v>
                </c:pt>
                <c:pt idx="7">
                  <c:v>IMPL</c:v>
                </c:pt>
                <c:pt idx="8">
                  <c:v>CBSD</c:v>
                </c:pt>
                <c:pt idx="9">
                  <c:v>EMCP</c:v>
                </c:pt>
                <c:pt idx="10">
                  <c:v>MAST</c:v>
                </c:pt>
                <c:pt idx="11">
                  <c:v>FEST</c:v>
                </c:pt>
                <c:pt idx="12">
                  <c:v>AFPE</c:v>
                </c:pt>
                <c:pt idx="13">
                  <c:v>RESC</c:v>
                </c:pt>
              </c:strCache>
            </c:strRef>
          </c:cat>
          <c:val>
            <c:numRef>
              <c:f>'FAMILY PLANNING'!$J$98:$J$111</c:f>
              <c:numCache>
                <c:formatCode>General</c:formatCode>
                <c:ptCount val="14"/>
                <c:pt idx="0">
                  <c:v>94</c:v>
                </c:pt>
                <c:pt idx="1">
                  <c:v>99</c:v>
                </c:pt>
                <c:pt idx="2">
                  <c:v>84</c:v>
                </c:pt>
                <c:pt idx="3">
                  <c:v>90</c:v>
                </c:pt>
                <c:pt idx="4">
                  <c:v>85</c:v>
                </c:pt>
                <c:pt idx="5">
                  <c:v>78</c:v>
                </c:pt>
                <c:pt idx="6">
                  <c:v>34</c:v>
                </c:pt>
                <c:pt idx="7">
                  <c:v>60</c:v>
                </c:pt>
                <c:pt idx="8">
                  <c:v>23</c:v>
                </c:pt>
                <c:pt idx="9">
                  <c:v>61</c:v>
                </c:pt>
                <c:pt idx="10">
                  <c:v>2</c:v>
                </c:pt>
                <c:pt idx="11">
                  <c:v>3</c:v>
                </c:pt>
                <c:pt idx="12">
                  <c:v>1</c:v>
                </c:pt>
                <c:pt idx="13">
                  <c:v>59</c:v>
                </c:pt>
              </c:numCache>
            </c:numRef>
          </c:val>
          <c:extLst>
            <c:ext xmlns:c16="http://schemas.microsoft.com/office/drawing/2014/chart" uri="{C3380CC4-5D6E-409C-BE32-E72D297353CC}">
              <c16:uniqueId val="{0000001C-C197-4981-AA79-35A6561643A6}"/>
            </c:ext>
          </c:extLst>
        </c:ser>
        <c:dLbls>
          <c:showLegendKey val="0"/>
          <c:showVal val="0"/>
          <c:showCatName val="0"/>
          <c:showSerName val="0"/>
          <c:showPercent val="0"/>
          <c:showBubbleSize val="0"/>
        </c:dLbls>
        <c:gapWidth val="50"/>
        <c:overlap val="-27"/>
        <c:axId val="495266056"/>
        <c:axId val="495275896"/>
      </c:barChart>
      <c:catAx>
        <c:axId val="4952660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latin typeface="Times New Roman" panose="02020603050405020304" pitchFamily="18" charset="0"/>
                    <a:cs typeface="Times New Roman" panose="02020603050405020304" pitchFamily="18" charset="0"/>
                  </a:rPr>
                  <a:t>Family planning service</a:t>
                </a:r>
              </a:p>
            </c:rich>
          </c:tx>
          <c:layout>
            <c:manualLayout>
              <c:xMode val="edge"/>
              <c:yMode val="edge"/>
              <c:x val="0.36163082045299894"/>
              <c:y val="0.8954131514810647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75896"/>
        <c:crosses val="autoZero"/>
        <c:auto val="1"/>
        <c:lblAlgn val="ctr"/>
        <c:lblOffset val="100"/>
        <c:noMultiLvlLbl val="0"/>
      </c:catAx>
      <c:valAx>
        <c:axId val="495275896"/>
        <c:scaling>
          <c:orientation val="minMax"/>
          <c:max val="100"/>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latin typeface="Times New Roman" panose="02020603050405020304" pitchFamily="18" charset="0"/>
                    <a:cs typeface="Times New Roman" panose="02020603050405020304" pitchFamily="18" charset="0"/>
                  </a:rPr>
                  <a:t>Percent capacity</a:t>
                </a:r>
              </a:p>
            </c:rich>
          </c:tx>
          <c:layout>
            <c:manualLayout>
              <c:xMode val="edge"/>
              <c:yMode val="edge"/>
              <c:x val="0"/>
              <c:y val="0.2384642023913677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5266056"/>
        <c:crosses val="autoZero"/>
        <c:crossBetween val="between"/>
        <c:majorUnit val="20"/>
      </c:valAx>
      <c:spPr>
        <a:noFill/>
        <a:ln w="285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39318922117996E-2"/>
          <c:y val="6.2317269472093567E-2"/>
          <c:w val="0.87162287412588602"/>
          <c:h val="0.77933581219014292"/>
        </c:manualLayout>
      </c:layout>
      <c:barChart>
        <c:barDir val="col"/>
        <c:grouping val="clustered"/>
        <c:varyColors val="1"/>
        <c:ser>
          <c:idx val="0"/>
          <c:order val="0"/>
          <c:tx>
            <c:strRef>
              <c:f>'STANDARD PRECAUTIONS FOR INFECT'!$P$108</c:f>
              <c:strCache>
                <c:ptCount val="1"/>
              </c:strCache>
            </c:strRef>
          </c:tx>
          <c:spPr>
            <a:ln w="50800">
              <a:solidFill>
                <a:schemeClr val="tx1"/>
              </a:solidFill>
            </a:ln>
          </c:spPr>
          <c:invertIfNegative val="0"/>
          <c:dPt>
            <c:idx val="0"/>
            <c:invertIfNegative val="0"/>
            <c:bubble3D val="0"/>
            <c:spPr>
              <a:solidFill>
                <a:schemeClr val="accent1"/>
              </a:solidFill>
              <a:ln w="50800">
                <a:solidFill>
                  <a:schemeClr val="tx1"/>
                </a:solidFill>
              </a:ln>
              <a:effectLst/>
            </c:spPr>
            <c:extLst>
              <c:ext xmlns:c16="http://schemas.microsoft.com/office/drawing/2014/chart" uri="{C3380CC4-5D6E-409C-BE32-E72D297353CC}">
                <c16:uniqueId val="{00000001-8FD7-4A54-B209-0A186C86CF30}"/>
              </c:ext>
            </c:extLst>
          </c:dPt>
          <c:dPt>
            <c:idx val="1"/>
            <c:invertIfNegative val="0"/>
            <c:bubble3D val="0"/>
            <c:spPr>
              <a:solidFill>
                <a:schemeClr val="accent2"/>
              </a:solidFill>
              <a:ln w="50800">
                <a:solidFill>
                  <a:schemeClr val="tx1"/>
                </a:solidFill>
              </a:ln>
              <a:effectLst/>
            </c:spPr>
            <c:extLst>
              <c:ext xmlns:c16="http://schemas.microsoft.com/office/drawing/2014/chart" uri="{C3380CC4-5D6E-409C-BE32-E72D297353CC}">
                <c16:uniqueId val="{00000003-8FD7-4A54-B209-0A186C86CF30}"/>
              </c:ext>
            </c:extLst>
          </c:dPt>
          <c:dPt>
            <c:idx val="2"/>
            <c:invertIfNegative val="0"/>
            <c:bubble3D val="0"/>
            <c:spPr>
              <a:solidFill>
                <a:schemeClr val="accent3"/>
              </a:solidFill>
              <a:ln w="50800">
                <a:solidFill>
                  <a:schemeClr val="tx1"/>
                </a:solidFill>
              </a:ln>
              <a:effectLst/>
            </c:spPr>
            <c:extLst>
              <c:ext xmlns:c16="http://schemas.microsoft.com/office/drawing/2014/chart" uri="{C3380CC4-5D6E-409C-BE32-E72D297353CC}">
                <c16:uniqueId val="{00000005-8FD7-4A54-B209-0A186C86CF30}"/>
              </c:ext>
            </c:extLst>
          </c:dPt>
          <c:dPt>
            <c:idx val="3"/>
            <c:invertIfNegative val="0"/>
            <c:bubble3D val="0"/>
            <c:spPr>
              <a:solidFill>
                <a:schemeClr val="accent4"/>
              </a:solidFill>
              <a:ln w="50800">
                <a:solidFill>
                  <a:schemeClr val="tx1"/>
                </a:solidFill>
              </a:ln>
              <a:effectLst/>
            </c:spPr>
            <c:extLst>
              <c:ext xmlns:c16="http://schemas.microsoft.com/office/drawing/2014/chart" uri="{C3380CC4-5D6E-409C-BE32-E72D297353CC}">
                <c16:uniqueId val="{00000007-8FD7-4A54-B209-0A186C86CF30}"/>
              </c:ext>
            </c:extLst>
          </c:dPt>
          <c:dPt>
            <c:idx val="4"/>
            <c:invertIfNegative val="0"/>
            <c:bubble3D val="0"/>
            <c:spPr>
              <a:solidFill>
                <a:schemeClr val="accent5"/>
              </a:solidFill>
              <a:ln w="50800">
                <a:solidFill>
                  <a:schemeClr val="tx1"/>
                </a:solidFill>
              </a:ln>
              <a:effectLst/>
            </c:spPr>
            <c:extLst>
              <c:ext xmlns:c16="http://schemas.microsoft.com/office/drawing/2014/chart" uri="{C3380CC4-5D6E-409C-BE32-E72D297353CC}">
                <c16:uniqueId val="{00000009-8FD7-4A54-B209-0A186C86CF30}"/>
              </c:ext>
            </c:extLst>
          </c:dPt>
          <c:dPt>
            <c:idx val="5"/>
            <c:invertIfNegative val="0"/>
            <c:bubble3D val="0"/>
            <c:spPr>
              <a:solidFill>
                <a:schemeClr val="accent6"/>
              </a:solidFill>
              <a:ln w="50800">
                <a:solidFill>
                  <a:schemeClr val="tx1"/>
                </a:solidFill>
              </a:ln>
              <a:effectLst/>
            </c:spPr>
            <c:extLst>
              <c:ext xmlns:c16="http://schemas.microsoft.com/office/drawing/2014/chart" uri="{C3380CC4-5D6E-409C-BE32-E72D297353CC}">
                <c16:uniqueId val="{0000000B-8FD7-4A54-B209-0A186C86CF30}"/>
              </c:ext>
            </c:extLst>
          </c:dPt>
          <c:dPt>
            <c:idx val="6"/>
            <c:invertIfNegative val="0"/>
            <c:bubble3D val="0"/>
            <c:spPr>
              <a:solidFill>
                <a:schemeClr val="accent1">
                  <a:lumMod val="60000"/>
                </a:schemeClr>
              </a:solidFill>
              <a:ln w="50800">
                <a:solidFill>
                  <a:schemeClr val="tx1"/>
                </a:solidFill>
              </a:ln>
              <a:effectLst/>
            </c:spPr>
            <c:extLst>
              <c:ext xmlns:c16="http://schemas.microsoft.com/office/drawing/2014/chart" uri="{C3380CC4-5D6E-409C-BE32-E72D297353CC}">
                <c16:uniqueId val="{0000000D-8FD7-4A54-B209-0A186C86CF30}"/>
              </c:ext>
            </c:extLst>
          </c:dPt>
          <c:dPt>
            <c:idx val="7"/>
            <c:invertIfNegative val="0"/>
            <c:bubble3D val="0"/>
            <c:spPr>
              <a:solidFill>
                <a:schemeClr val="accent2">
                  <a:lumMod val="60000"/>
                </a:schemeClr>
              </a:solidFill>
              <a:ln w="50800">
                <a:solidFill>
                  <a:schemeClr val="tx1"/>
                </a:solidFill>
              </a:ln>
              <a:effectLst/>
            </c:spPr>
            <c:extLst>
              <c:ext xmlns:c16="http://schemas.microsoft.com/office/drawing/2014/chart" uri="{C3380CC4-5D6E-409C-BE32-E72D297353CC}">
                <c16:uniqueId val="{0000000F-8FD7-4A54-B209-0A186C86CF30}"/>
              </c:ext>
            </c:extLst>
          </c:dPt>
          <c:dPt>
            <c:idx val="8"/>
            <c:invertIfNegative val="0"/>
            <c:bubble3D val="0"/>
            <c:spPr>
              <a:solidFill>
                <a:schemeClr val="accent3">
                  <a:lumMod val="60000"/>
                </a:schemeClr>
              </a:solidFill>
              <a:ln w="50800">
                <a:solidFill>
                  <a:schemeClr val="tx1"/>
                </a:solidFill>
              </a:ln>
              <a:effectLst/>
            </c:spPr>
            <c:extLst>
              <c:ext xmlns:c16="http://schemas.microsoft.com/office/drawing/2014/chart" uri="{C3380CC4-5D6E-409C-BE32-E72D297353CC}">
                <c16:uniqueId val="{00000011-8FD7-4A54-B209-0A186C86CF30}"/>
              </c:ext>
            </c:extLst>
          </c:dPt>
          <c:dPt>
            <c:idx val="9"/>
            <c:invertIfNegative val="0"/>
            <c:bubble3D val="0"/>
            <c:spPr>
              <a:solidFill>
                <a:schemeClr val="accent4">
                  <a:lumMod val="60000"/>
                </a:schemeClr>
              </a:solidFill>
              <a:ln w="50800">
                <a:solidFill>
                  <a:schemeClr val="tx1"/>
                </a:solidFill>
              </a:ln>
              <a:effectLst/>
            </c:spPr>
            <c:extLst>
              <c:ext xmlns:c16="http://schemas.microsoft.com/office/drawing/2014/chart" uri="{C3380CC4-5D6E-409C-BE32-E72D297353CC}">
                <c16:uniqueId val="{00000013-8FD7-4A54-B209-0A186C86CF30}"/>
              </c:ext>
            </c:extLst>
          </c:dPt>
          <c:dLbls>
            <c:dLbl>
              <c:idx val="8"/>
              <c:numFmt formatCode="#\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1-8FD7-4A54-B209-0A186C86CF30}"/>
                </c:ext>
              </c:extLst>
            </c:dLbl>
            <c:dLbl>
              <c:idx val="9"/>
              <c:numFmt formatCode="#\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3-8FD7-4A54-B209-0A186C86CF30}"/>
                </c:ext>
              </c:extLst>
            </c:dLbl>
            <c:numFmt formatCode="#\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333FF"/>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'DIAGNOSTIC CAPACITY'!$Q$97:$Q$106</c:f>
              <c:strCache>
                <c:ptCount val="10"/>
                <c:pt idx="0">
                  <c:v>HAEM</c:v>
                </c:pt>
                <c:pt idx="1">
                  <c:v>BLGL</c:v>
                </c:pt>
                <c:pt idx="2">
                  <c:v>MALA</c:v>
                </c:pt>
                <c:pt idx="3">
                  <c:v>URDP</c:v>
                </c:pt>
                <c:pt idx="4">
                  <c:v>URDG</c:v>
                </c:pt>
                <c:pt idx="5">
                  <c:v>HIV</c:v>
                </c:pt>
                <c:pt idx="6">
                  <c:v>SYPH</c:v>
                </c:pt>
                <c:pt idx="7">
                  <c:v>URPT</c:v>
                </c:pt>
                <c:pt idx="8">
                  <c:v>ALDC</c:v>
                </c:pt>
                <c:pt idx="9">
                  <c:v>RESC</c:v>
                </c:pt>
              </c:strCache>
            </c:strRef>
          </c:cat>
          <c:val>
            <c:numRef>
              <c:f>'DIAGNOSTIC CAPACITY'!$R$97:$R$106</c:f>
              <c:numCache>
                <c:formatCode>General</c:formatCode>
                <c:ptCount val="10"/>
                <c:pt idx="0">
                  <c:v>2</c:v>
                </c:pt>
                <c:pt idx="1">
                  <c:v>8</c:v>
                </c:pt>
                <c:pt idx="2">
                  <c:v>93</c:v>
                </c:pt>
                <c:pt idx="3">
                  <c:v>23</c:v>
                </c:pt>
                <c:pt idx="4">
                  <c:v>14</c:v>
                </c:pt>
                <c:pt idx="5">
                  <c:v>73</c:v>
                </c:pt>
                <c:pt idx="6">
                  <c:v>40</c:v>
                </c:pt>
                <c:pt idx="7">
                  <c:v>84</c:v>
                </c:pt>
                <c:pt idx="8">
                  <c:v>1</c:v>
                </c:pt>
                <c:pt idx="9">
                  <c:v>42</c:v>
                </c:pt>
              </c:numCache>
            </c:numRef>
          </c:val>
          <c:extLst>
            <c:ext xmlns:c16="http://schemas.microsoft.com/office/drawing/2014/chart" uri="{C3380CC4-5D6E-409C-BE32-E72D297353CC}">
              <c16:uniqueId val="{00000014-8FD7-4A54-B209-0A186C86CF30}"/>
            </c:ext>
          </c:extLst>
        </c:ser>
        <c:dLbls>
          <c:showLegendKey val="0"/>
          <c:showVal val="0"/>
          <c:showCatName val="0"/>
          <c:showSerName val="0"/>
          <c:showPercent val="0"/>
          <c:showBubbleSize val="0"/>
        </c:dLbls>
        <c:gapWidth val="50"/>
        <c:overlap val="-27"/>
        <c:axId val="495266056"/>
        <c:axId val="495275896"/>
      </c:barChart>
      <c:catAx>
        <c:axId val="4952660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latin typeface="Times New Roman" panose="02020603050405020304" pitchFamily="18" charset="0"/>
                    <a:cs typeface="Times New Roman" panose="02020603050405020304" pitchFamily="18" charset="0"/>
                  </a:rPr>
                  <a:t>Diagnostic capacity</a:t>
                </a:r>
              </a:p>
            </c:rich>
          </c:tx>
          <c:layout>
            <c:manualLayout>
              <c:xMode val="edge"/>
              <c:yMode val="edge"/>
              <c:x val="0.41532899898164766"/>
              <c:y val="0.922198891805190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75896"/>
        <c:crosses val="autoZero"/>
        <c:auto val="1"/>
        <c:lblAlgn val="ctr"/>
        <c:lblOffset val="100"/>
        <c:noMultiLvlLbl val="0"/>
      </c:catAx>
      <c:valAx>
        <c:axId val="495275896"/>
        <c:scaling>
          <c:orientation val="minMax"/>
          <c:max val="100"/>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t>Percent capacity</a:t>
                </a:r>
              </a:p>
            </c:rich>
          </c:tx>
          <c:layout>
            <c:manualLayout>
              <c:xMode val="edge"/>
              <c:yMode val="edge"/>
              <c:x val="0"/>
              <c:y val="0.2384642023913677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5266056"/>
        <c:crosses val="autoZero"/>
        <c:crossBetween val="between"/>
        <c:majorUnit val="20"/>
      </c:valAx>
      <c:spPr>
        <a:noFill/>
        <a:ln w="285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14198807805019E-2"/>
          <c:y val="8.7613898017857891E-2"/>
          <c:w val="0.87162287412588602"/>
          <c:h val="0.77933581219014292"/>
        </c:manualLayout>
      </c:layout>
      <c:barChart>
        <c:barDir val="col"/>
        <c:grouping val="clustered"/>
        <c:varyColors val="1"/>
        <c:ser>
          <c:idx val="0"/>
          <c:order val="0"/>
          <c:tx>
            <c:strRef>
              <c:f>'STANDARD PRECAUTIONS FOR INFECT'!$P$108</c:f>
              <c:strCache>
                <c:ptCount val="1"/>
              </c:strCache>
            </c:strRef>
          </c:tx>
          <c:spPr>
            <a:ln w="50800">
              <a:solidFill>
                <a:schemeClr val="tx1"/>
              </a:solidFill>
            </a:ln>
          </c:spPr>
          <c:invertIfNegative val="0"/>
          <c:dPt>
            <c:idx val="0"/>
            <c:invertIfNegative val="0"/>
            <c:bubble3D val="0"/>
            <c:spPr>
              <a:solidFill>
                <a:schemeClr val="accent1"/>
              </a:solidFill>
              <a:ln w="50800">
                <a:solidFill>
                  <a:schemeClr val="tx1"/>
                </a:solidFill>
              </a:ln>
              <a:effectLst/>
            </c:spPr>
            <c:extLst>
              <c:ext xmlns:c16="http://schemas.microsoft.com/office/drawing/2014/chart" uri="{C3380CC4-5D6E-409C-BE32-E72D297353CC}">
                <c16:uniqueId val="{00000001-8CBE-4F76-808D-DD156BA4573F}"/>
              </c:ext>
            </c:extLst>
          </c:dPt>
          <c:dPt>
            <c:idx val="1"/>
            <c:invertIfNegative val="0"/>
            <c:bubble3D val="0"/>
            <c:spPr>
              <a:solidFill>
                <a:schemeClr val="accent2"/>
              </a:solidFill>
              <a:ln w="50800">
                <a:solidFill>
                  <a:schemeClr val="tx1"/>
                </a:solidFill>
              </a:ln>
              <a:effectLst/>
            </c:spPr>
            <c:extLst>
              <c:ext xmlns:c16="http://schemas.microsoft.com/office/drawing/2014/chart" uri="{C3380CC4-5D6E-409C-BE32-E72D297353CC}">
                <c16:uniqueId val="{00000003-8CBE-4F76-808D-DD156BA4573F}"/>
              </c:ext>
            </c:extLst>
          </c:dPt>
          <c:dPt>
            <c:idx val="2"/>
            <c:invertIfNegative val="0"/>
            <c:bubble3D val="0"/>
            <c:spPr>
              <a:solidFill>
                <a:schemeClr val="accent3"/>
              </a:solidFill>
              <a:ln w="50800">
                <a:solidFill>
                  <a:schemeClr val="tx1"/>
                </a:solidFill>
              </a:ln>
              <a:effectLst/>
            </c:spPr>
            <c:extLst>
              <c:ext xmlns:c16="http://schemas.microsoft.com/office/drawing/2014/chart" uri="{C3380CC4-5D6E-409C-BE32-E72D297353CC}">
                <c16:uniqueId val="{00000005-8CBE-4F76-808D-DD156BA4573F}"/>
              </c:ext>
            </c:extLst>
          </c:dPt>
          <c:dPt>
            <c:idx val="3"/>
            <c:invertIfNegative val="0"/>
            <c:bubble3D val="0"/>
            <c:spPr>
              <a:solidFill>
                <a:schemeClr val="accent4"/>
              </a:solidFill>
              <a:ln w="50800">
                <a:solidFill>
                  <a:schemeClr val="tx1"/>
                </a:solidFill>
              </a:ln>
              <a:effectLst/>
            </c:spPr>
            <c:extLst>
              <c:ext xmlns:c16="http://schemas.microsoft.com/office/drawing/2014/chart" uri="{C3380CC4-5D6E-409C-BE32-E72D297353CC}">
                <c16:uniqueId val="{00000007-8CBE-4F76-808D-DD156BA4573F}"/>
              </c:ext>
            </c:extLst>
          </c:dPt>
          <c:dPt>
            <c:idx val="4"/>
            <c:invertIfNegative val="0"/>
            <c:bubble3D val="0"/>
            <c:spPr>
              <a:solidFill>
                <a:schemeClr val="accent5"/>
              </a:solidFill>
              <a:ln w="50800">
                <a:solidFill>
                  <a:schemeClr val="tx1"/>
                </a:solidFill>
              </a:ln>
              <a:effectLst/>
            </c:spPr>
            <c:extLst>
              <c:ext xmlns:c16="http://schemas.microsoft.com/office/drawing/2014/chart" uri="{C3380CC4-5D6E-409C-BE32-E72D297353CC}">
                <c16:uniqueId val="{00000009-8CBE-4F76-808D-DD156BA4573F}"/>
              </c:ext>
            </c:extLst>
          </c:dPt>
          <c:dPt>
            <c:idx val="5"/>
            <c:invertIfNegative val="0"/>
            <c:bubble3D val="0"/>
            <c:spPr>
              <a:solidFill>
                <a:schemeClr val="accent6"/>
              </a:solidFill>
              <a:ln w="50800">
                <a:solidFill>
                  <a:schemeClr val="tx1"/>
                </a:solidFill>
              </a:ln>
              <a:effectLst/>
            </c:spPr>
            <c:extLst>
              <c:ext xmlns:c16="http://schemas.microsoft.com/office/drawing/2014/chart" uri="{C3380CC4-5D6E-409C-BE32-E72D297353CC}">
                <c16:uniqueId val="{0000000B-8CBE-4F76-808D-DD156BA4573F}"/>
              </c:ext>
            </c:extLst>
          </c:dPt>
          <c:dPt>
            <c:idx val="6"/>
            <c:invertIfNegative val="0"/>
            <c:bubble3D val="0"/>
            <c:spPr>
              <a:solidFill>
                <a:schemeClr val="accent1">
                  <a:lumMod val="60000"/>
                </a:schemeClr>
              </a:solidFill>
              <a:ln w="50800">
                <a:solidFill>
                  <a:schemeClr val="tx1"/>
                </a:solidFill>
              </a:ln>
              <a:effectLst/>
            </c:spPr>
            <c:extLst>
              <c:ext xmlns:c16="http://schemas.microsoft.com/office/drawing/2014/chart" uri="{C3380CC4-5D6E-409C-BE32-E72D297353CC}">
                <c16:uniqueId val="{0000000D-8CBE-4F76-808D-DD156BA4573F}"/>
              </c:ext>
            </c:extLst>
          </c:dPt>
          <c:dPt>
            <c:idx val="7"/>
            <c:invertIfNegative val="0"/>
            <c:bubble3D val="0"/>
            <c:spPr>
              <a:solidFill>
                <a:schemeClr val="accent2">
                  <a:lumMod val="60000"/>
                </a:schemeClr>
              </a:solidFill>
              <a:ln w="50800">
                <a:solidFill>
                  <a:schemeClr val="tx1"/>
                </a:solidFill>
              </a:ln>
              <a:effectLst/>
            </c:spPr>
            <c:extLst>
              <c:ext xmlns:c16="http://schemas.microsoft.com/office/drawing/2014/chart" uri="{C3380CC4-5D6E-409C-BE32-E72D297353CC}">
                <c16:uniqueId val="{0000000F-8CBE-4F76-808D-DD156BA4573F}"/>
              </c:ext>
            </c:extLst>
          </c:dPt>
          <c:dPt>
            <c:idx val="8"/>
            <c:invertIfNegative val="0"/>
            <c:bubble3D val="0"/>
            <c:spPr>
              <a:solidFill>
                <a:schemeClr val="accent3">
                  <a:lumMod val="60000"/>
                </a:schemeClr>
              </a:solidFill>
              <a:ln w="50800">
                <a:solidFill>
                  <a:schemeClr val="tx1"/>
                </a:solidFill>
              </a:ln>
              <a:effectLst/>
            </c:spPr>
            <c:extLst>
              <c:ext xmlns:c16="http://schemas.microsoft.com/office/drawing/2014/chart" uri="{C3380CC4-5D6E-409C-BE32-E72D297353CC}">
                <c16:uniqueId val="{00000011-8CBE-4F76-808D-DD156BA4573F}"/>
              </c:ext>
            </c:extLst>
          </c:dPt>
          <c:dPt>
            <c:idx val="9"/>
            <c:invertIfNegative val="0"/>
            <c:bubble3D val="0"/>
            <c:spPr>
              <a:solidFill>
                <a:schemeClr val="accent4">
                  <a:lumMod val="60000"/>
                </a:schemeClr>
              </a:solidFill>
              <a:ln w="50800">
                <a:solidFill>
                  <a:schemeClr val="tx1"/>
                </a:solidFill>
              </a:ln>
              <a:effectLst/>
            </c:spPr>
            <c:extLst>
              <c:ext xmlns:c16="http://schemas.microsoft.com/office/drawing/2014/chart" uri="{C3380CC4-5D6E-409C-BE32-E72D297353CC}">
                <c16:uniqueId val="{00000013-8CBE-4F76-808D-DD156BA4573F}"/>
              </c:ext>
            </c:extLst>
          </c:dPt>
          <c:dPt>
            <c:idx val="10"/>
            <c:invertIfNegative val="0"/>
            <c:bubble3D val="0"/>
            <c:spPr>
              <a:solidFill>
                <a:schemeClr val="accent5">
                  <a:lumMod val="60000"/>
                </a:schemeClr>
              </a:solidFill>
              <a:ln w="50800">
                <a:solidFill>
                  <a:schemeClr val="tx1"/>
                </a:solidFill>
              </a:ln>
              <a:effectLst/>
            </c:spPr>
            <c:extLst>
              <c:ext xmlns:c16="http://schemas.microsoft.com/office/drawing/2014/chart" uri="{C3380CC4-5D6E-409C-BE32-E72D297353CC}">
                <c16:uniqueId val="{00000015-8CBE-4F76-808D-DD156BA4573F}"/>
              </c:ext>
            </c:extLst>
          </c:dPt>
          <c:dLbls>
            <c:dLbl>
              <c:idx val="0"/>
              <c:numFmt formatCode="#\ ?/?" sourceLinked="0"/>
              <c:spPr>
                <a:noFill/>
                <a:ln>
                  <a:noFill/>
                </a:ln>
                <a:effectLst/>
              </c:spPr>
              <c:txPr>
                <a:bodyPr rot="0" spcFirstLastPara="1" vertOverflow="ellipsis" vert="horz" wrap="square" anchor="ctr" anchorCtr="1"/>
                <a:lstStyle/>
                <a:p>
                  <a:pPr>
                    <a:defRPr sz="1800" b="1" i="0" u="none" strike="noStrike" kern="1200" baseline="0">
                      <a:solidFill>
                        <a:srgbClr val="0000D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CBE-4F76-808D-DD156BA4573F}"/>
                </c:ext>
              </c:extLst>
            </c:dLbl>
            <c:dLbl>
              <c:idx val="9"/>
              <c:numFmt formatCode="#\ ?/?" sourceLinked="0"/>
              <c:spPr>
                <a:noFill/>
                <a:ln>
                  <a:noFill/>
                </a:ln>
                <a:effectLst/>
              </c:spPr>
              <c:txPr>
                <a:bodyPr rot="0" spcFirstLastPara="1" vertOverflow="ellipsis" vert="horz" wrap="square" anchor="ctr" anchorCtr="1"/>
                <a:lstStyle/>
                <a:p>
                  <a:pPr>
                    <a:defRPr sz="16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3-8CBE-4F76-808D-DD156BA4573F}"/>
                </c:ext>
              </c:extLst>
            </c:dLbl>
            <c:dLbl>
              <c:idx val="10"/>
              <c:numFmt formatCode="#\ ?/?" sourceLinked="0"/>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5-8CBE-4F76-808D-DD156BA4573F}"/>
                </c:ext>
              </c:extLst>
            </c:dLbl>
            <c:numFmt formatCode="#\ ?/?" sourceLinked="0"/>
            <c:spPr>
              <a:noFill/>
              <a:ln>
                <a:noFill/>
              </a:ln>
              <a:effectLst/>
            </c:spPr>
            <c:txPr>
              <a:bodyPr rot="0" spcFirstLastPara="1" vertOverflow="ellipsis" vert="horz" wrap="square" anchor="ctr" anchorCtr="1"/>
              <a:lstStyle/>
              <a:p>
                <a:pPr>
                  <a:defRPr sz="1600" b="1" i="0" u="none" strike="noStrike" kern="1200" baseline="0">
                    <a:solidFill>
                      <a:srgbClr val="0000D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'CHILD HEALTH PREVENTIVE CURATIV'!$R$101:$R$111</c:f>
              <c:strCache>
                <c:ptCount val="11"/>
                <c:pt idx="0">
                  <c:v>U5PC</c:v>
                </c:pt>
                <c:pt idx="1">
                  <c:v>MADT</c:v>
                </c:pt>
                <c:pt idx="2">
                  <c:v>VIAS</c:v>
                </c:pt>
                <c:pt idx="3">
                  <c:v>IRSU</c:v>
                </c:pt>
                <c:pt idx="4">
                  <c:v>ORZS</c:v>
                </c:pt>
                <c:pt idx="5">
                  <c:v>GRMO</c:v>
                </c:pt>
                <c:pt idx="6">
                  <c:v>PNTR</c:v>
                </c:pt>
                <c:pt idx="7">
                  <c:v>PNTA</c:v>
                </c:pt>
                <c:pt idx="8">
                  <c:v>MATR</c:v>
                </c:pt>
                <c:pt idx="9">
                  <c:v>APCC</c:v>
                </c:pt>
                <c:pt idx="10">
                  <c:v>RESC</c:v>
                </c:pt>
              </c:strCache>
            </c:strRef>
          </c:cat>
          <c:val>
            <c:numRef>
              <c:f>'CHILD HEALTH PREVENTIVE CURATIV'!$S$101:$S$111</c:f>
              <c:numCache>
                <c:formatCode>General</c:formatCode>
                <c:ptCount val="11"/>
                <c:pt idx="0">
                  <c:v>99</c:v>
                </c:pt>
                <c:pt idx="1">
                  <c:v>97</c:v>
                </c:pt>
                <c:pt idx="2">
                  <c:v>98</c:v>
                </c:pt>
                <c:pt idx="3">
                  <c:v>97</c:v>
                </c:pt>
                <c:pt idx="4">
                  <c:v>98</c:v>
                </c:pt>
                <c:pt idx="5">
                  <c:v>97</c:v>
                </c:pt>
                <c:pt idx="6">
                  <c:v>95</c:v>
                </c:pt>
                <c:pt idx="7">
                  <c:v>97</c:v>
                </c:pt>
                <c:pt idx="8">
                  <c:v>98</c:v>
                </c:pt>
                <c:pt idx="9">
                  <c:v>93</c:v>
                </c:pt>
                <c:pt idx="10">
                  <c:v>97</c:v>
                </c:pt>
              </c:numCache>
            </c:numRef>
          </c:val>
          <c:extLst>
            <c:ext xmlns:c16="http://schemas.microsoft.com/office/drawing/2014/chart" uri="{C3380CC4-5D6E-409C-BE32-E72D297353CC}">
              <c16:uniqueId val="{00000016-8CBE-4F76-808D-DD156BA4573F}"/>
            </c:ext>
          </c:extLst>
        </c:ser>
        <c:dLbls>
          <c:showLegendKey val="0"/>
          <c:showVal val="0"/>
          <c:showCatName val="0"/>
          <c:showSerName val="0"/>
          <c:showPercent val="0"/>
          <c:showBubbleSize val="0"/>
        </c:dLbls>
        <c:gapWidth val="50"/>
        <c:overlap val="-27"/>
        <c:axId val="495266056"/>
        <c:axId val="495275896"/>
      </c:barChart>
      <c:catAx>
        <c:axId val="49526605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t>Preventive</a:t>
                </a:r>
                <a:r>
                  <a:rPr lang="en-US" sz="1400" dirty="0"/>
                  <a:t>/</a:t>
                </a:r>
                <a:r>
                  <a:rPr lang="en-US" sz="1800" b="1" dirty="0"/>
                  <a:t>curative</a:t>
                </a:r>
                <a:r>
                  <a:rPr lang="en-US" sz="1400" b="1" dirty="0"/>
                  <a:t> care</a:t>
                </a:r>
              </a:p>
            </c:rich>
          </c:tx>
          <c:layout>
            <c:manualLayout>
              <c:xMode val="edge"/>
              <c:yMode val="edge"/>
              <c:x val="0.41928364504848809"/>
              <c:y val="0.925346195204604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75896"/>
        <c:crosses val="autoZero"/>
        <c:auto val="1"/>
        <c:lblAlgn val="ctr"/>
        <c:lblOffset val="100"/>
        <c:noMultiLvlLbl val="0"/>
      </c:catAx>
      <c:valAx>
        <c:axId val="495275896"/>
        <c:scaling>
          <c:orientation val="minMax"/>
          <c:max val="100"/>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a:t>Percent capacity</a:t>
                </a:r>
              </a:p>
            </c:rich>
          </c:tx>
          <c:layout>
            <c:manualLayout>
              <c:xMode val="edge"/>
              <c:yMode val="edge"/>
              <c:x val="0"/>
              <c:y val="0.2384642023913677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66056"/>
        <c:crosses val="autoZero"/>
        <c:crossBetween val="between"/>
        <c:majorUnit val="20"/>
      </c:valAx>
      <c:spPr>
        <a:noFill/>
        <a:ln w="285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5401418915598"/>
          <c:y val="5.4189997083697872E-2"/>
          <c:w val="0.87377480009963249"/>
          <c:h val="0.71452099737532804"/>
        </c:manualLayout>
      </c:layout>
      <c:barChart>
        <c:barDir val="col"/>
        <c:grouping val="clustered"/>
        <c:varyColors val="0"/>
        <c:ser>
          <c:idx val="0"/>
          <c:order val="0"/>
          <c:spPr>
            <a:solidFill>
              <a:schemeClr val="accent1"/>
            </a:solidFill>
            <a:ln w="50800">
              <a:solidFill>
                <a:schemeClr val="tx1"/>
              </a:solidFill>
            </a:ln>
            <a:effectLst/>
          </c:spPr>
          <c:invertIfNegative val="0"/>
          <c:dLbls>
            <c:numFmt formatCode="#\ ?/?"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3333FF"/>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'GENERAL SERVICE READINESS INDEX'!$Y$1:$Y$24</c:f>
              <c:strCache>
                <c:ptCount val="24"/>
                <c:pt idx="0">
                  <c:v>PRCC</c:v>
                </c:pt>
                <c:pt idx="1">
                  <c:v>ANCS</c:v>
                </c:pt>
                <c:pt idx="2">
                  <c:v>MALA</c:v>
                </c:pt>
                <c:pt idx="3">
                  <c:v>PMCT</c:v>
                </c:pt>
                <c:pt idx="4">
                  <c:v>SPIP</c:v>
                </c:pt>
                <c:pt idx="5">
                  <c:v>BASU</c:v>
                </c:pt>
                <c:pt idx="6">
                  <c:v>CHRI</c:v>
                </c:pt>
                <c:pt idx="7">
                  <c:v>ADHE</c:v>
                </c:pt>
                <c:pt idx="8">
                  <c:v>BAOC</c:v>
                </c:pt>
                <c:pt idx="9">
                  <c:v>BAEQ</c:v>
                </c:pt>
                <c:pt idx="10">
                  <c:v>FAPL</c:v>
                </c:pt>
                <c:pt idx="11">
                  <c:v>INDM</c:v>
                </c:pt>
                <c:pt idx="12">
                  <c:v>BAAM</c:v>
                </c:pt>
                <c:pt idx="13">
                  <c:v>LISC</c:v>
                </c:pt>
                <c:pt idx="14">
                  <c:v>PCHM</c:v>
                </c:pt>
                <c:pt idx="15">
                  <c:v>COOC</c:v>
                </c:pt>
                <c:pt idx="16">
                  <c:v>DICA</c:v>
                </c:pt>
                <c:pt idx="17">
                  <c:v>PRHM</c:v>
                </c:pt>
                <c:pt idx="18">
                  <c:v>ESME</c:v>
                </c:pt>
                <c:pt idx="19">
                  <c:v>TUBE</c:v>
                </c:pt>
                <c:pt idx="20">
                  <c:v>HAAP</c:v>
                </c:pt>
                <c:pt idx="21">
                  <c:v>NCDM</c:v>
                </c:pt>
                <c:pt idx="22">
                  <c:v>LACA</c:v>
                </c:pt>
                <c:pt idx="23">
                  <c:v>HLDE</c:v>
                </c:pt>
              </c:strCache>
            </c:strRef>
          </c:cat>
          <c:val>
            <c:numRef>
              <c:f>'GENERAL SERVICE READINESS INDEX'!$Z$1:$Z$24</c:f>
              <c:numCache>
                <c:formatCode>General</c:formatCode>
                <c:ptCount val="24"/>
                <c:pt idx="0">
                  <c:v>97</c:v>
                </c:pt>
                <c:pt idx="1">
                  <c:v>93</c:v>
                </c:pt>
                <c:pt idx="2">
                  <c:v>91</c:v>
                </c:pt>
                <c:pt idx="3">
                  <c:v>90</c:v>
                </c:pt>
                <c:pt idx="4">
                  <c:v>89</c:v>
                </c:pt>
                <c:pt idx="5">
                  <c:v>86</c:v>
                </c:pt>
                <c:pt idx="6">
                  <c:v>85</c:v>
                </c:pt>
                <c:pt idx="7">
                  <c:v>82</c:v>
                </c:pt>
                <c:pt idx="8">
                  <c:v>76</c:v>
                </c:pt>
                <c:pt idx="9">
                  <c:v>74</c:v>
                </c:pt>
                <c:pt idx="10">
                  <c:v>59</c:v>
                </c:pt>
                <c:pt idx="11">
                  <c:v>56</c:v>
                </c:pt>
                <c:pt idx="12">
                  <c:v>56</c:v>
                </c:pt>
                <c:pt idx="13">
                  <c:v>56</c:v>
                </c:pt>
                <c:pt idx="14">
                  <c:v>49</c:v>
                </c:pt>
                <c:pt idx="15">
                  <c:v>45</c:v>
                </c:pt>
                <c:pt idx="16">
                  <c:v>42</c:v>
                </c:pt>
                <c:pt idx="17">
                  <c:v>37</c:v>
                </c:pt>
                <c:pt idx="18">
                  <c:v>36</c:v>
                </c:pt>
                <c:pt idx="19">
                  <c:v>27</c:v>
                </c:pt>
                <c:pt idx="20">
                  <c:v>26</c:v>
                </c:pt>
                <c:pt idx="21">
                  <c:v>20</c:v>
                </c:pt>
                <c:pt idx="22">
                  <c:v>5</c:v>
                </c:pt>
                <c:pt idx="23">
                  <c:v>1</c:v>
                </c:pt>
              </c:numCache>
            </c:numRef>
          </c:val>
          <c:extLst>
            <c:ext xmlns:c16="http://schemas.microsoft.com/office/drawing/2014/chart" uri="{C3380CC4-5D6E-409C-BE32-E72D297353CC}">
              <c16:uniqueId val="{00000000-F3C0-4645-822C-DC603278D058}"/>
            </c:ext>
          </c:extLst>
        </c:ser>
        <c:dLbls>
          <c:showLegendKey val="0"/>
          <c:showVal val="0"/>
          <c:showCatName val="0"/>
          <c:showSerName val="0"/>
          <c:showPercent val="0"/>
          <c:showBubbleSize val="0"/>
        </c:dLbls>
        <c:gapWidth val="50"/>
        <c:overlap val="-27"/>
        <c:axId val="495266056"/>
        <c:axId val="495275896"/>
      </c:barChart>
      <c:catAx>
        <c:axId val="4952660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800" b="1" dirty="0">
                    <a:latin typeface="Times New Roman" panose="02020603050405020304" pitchFamily="18" charset="0"/>
                    <a:cs typeface="Times New Roman" panose="02020603050405020304" pitchFamily="18" charset="0"/>
                  </a:rPr>
                  <a:t>General service readiness</a:t>
                </a:r>
              </a:p>
            </c:rich>
          </c:tx>
          <c:layout>
            <c:manualLayout>
              <c:xMode val="edge"/>
              <c:yMode val="edge"/>
              <c:x val="0.35077121976925252"/>
              <c:y val="0.9221988918051909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95275896"/>
        <c:crosses val="autoZero"/>
        <c:auto val="1"/>
        <c:lblAlgn val="ctr"/>
        <c:lblOffset val="100"/>
        <c:noMultiLvlLbl val="0"/>
      </c:catAx>
      <c:valAx>
        <c:axId val="495275896"/>
        <c:scaling>
          <c:orientation val="minMax"/>
          <c:max val="1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t>Percent availability</a:t>
                </a:r>
              </a:p>
            </c:rich>
          </c:tx>
          <c:layout>
            <c:manualLayout>
              <c:xMode val="edge"/>
              <c:yMode val="edge"/>
              <c:x val="0"/>
              <c:y val="0.2384642023913677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5266056"/>
        <c:crosses val="autoZero"/>
        <c:crossBetween val="between"/>
        <c:majorUnit val="20"/>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01011968853624E-2"/>
          <c:y val="0.23374744972029687"/>
          <c:w val="0.90069311118535489"/>
          <c:h val="0.65309225235734425"/>
        </c:manualLayout>
      </c:layout>
      <c:lineChart>
        <c:grouping val="standard"/>
        <c:varyColors val="0"/>
        <c:ser>
          <c:idx val="0"/>
          <c:order val="0"/>
          <c:tx>
            <c:strRef>
              <c:f>'Specific-Service1'!$H$2</c:f>
              <c:strCache>
                <c:ptCount val="1"/>
                <c:pt idx="0">
                  <c:v>Staff &amp; Training</c:v>
                </c:pt>
              </c:strCache>
            </c:strRef>
          </c:tx>
          <c:spPr>
            <a:ln w="63500" cap="rnd">
              <a:solidFill>
                <a:srgbClr val="7030A0"/>
              </a:solidFill>
              <a:round/>
            </a:ln>
            <a:effectLst/>
          </c:spPr>
          <c:marker>
            <c:symbol val="circle"/>
            <c:size val="7"/>
            <c:spPr>
              <a:solidFill>
                <a:schemeClr val="bg1">
                  <a:lumMod val="85000"/>
                </a:schemeClr>
              </a:solidFill>
              <a:ln w="9525">
                <a:solidFill>
                  <a:schemeClr val="accent1"/>
                </a:solidFill>
              </a:ln>
              <a:effectLst/>
            </c:spPr>
          </c:marker>
          <c:cat>
            <c:strRef>
              <c:f>'Specific-Service1'!$G$3:$G$15</c:f>
              <c:strCache>
                <c:ptCount val="13"/>
                <c:pt idx="0">
                  <c:v>FAPL</c:v>
                </c:pt>
                <c:pt idx="1">
                  <c:v>ROCI</c:v>
                </c:pt>
                <c:pt idx="2">
                  <c:v>MATR</c:v>
                </c:pt>
                <c:pt idx="3">
                  <c:v>TUTR</c:v>
                </c:pt>
                <c:pt idx="4">
                  <c:v>AVPM</c:v>
                </c:pt>
                <c:pt idx="5">
                  <c:v>SETI</c:v>
                </c:pt>
                <c:pt idx="6">
                  <c:v>CHRS</c:v>
                </c:pt>
                <c:pt idx="7">
                  <c:v>CECS</c:v>
                </c:pt>
                <c:pt idx="8">
                  <c:v>BASS</c:v>
                </c:pt>
                <c:pt idx="9">
                  <c:v>FABS</c:v>
                </c:pt>
                <c:pt idx="10">
                  <c:v>HIAS</c:v>
                </c:pt>
                <c:pt idx="11">
                  <c:v>CAVS</c:v>
                </c:pt>
                <c:pt idx="12">
                  <c:v>BACS</c:v>
                </c:pt>
              </c:strCache>
            </c:strRef>
          </c:cat>
          <c:val>
            <c:numRef>
              <c:f>'Specific-Service1'!$H$3:$H$15</c:f>
              <c:numCache>
                <c:formatCode>0</c:formatCode>
                <c:ptCount val="13"/>
                <c:pt idx="0">
                  <c:v>99</c:v>
                </c:pt>
                <c:pt idx="1">
                  <c:v>98</c:v>
                </c:pt>
                <c:pt idx="2">
                  <c:v>92</c:v>
                </c:pt>
                <c:pt idx="3">
                  <c:v>35</c:v>
                </c:pt>
                <c:pt idx="4">
                  <c:v>28.000000000000004</c:v>
                </c:pt>
                <c:pt idx="5">
                  <c:v>84</c:v>
                </c:pt>
                <c:pt idx="6">
                  <c:v>11</c:v>
                </c:pt>
                <c:pt idx="7">
                  <c:v>7.0000000000000009</c:v>
                </c:pt>
                <c:pt idx="8">
                  <c:v>3</c:v>
                </c:pt>
                <c:pt idx="9">
                  <c:v>81</c:v>
                </c:pt>
                <c:pt idx="10">
                  <c:v>42</c:v>
                </c:pt>
                <c:pt idx="11">
                  <c:v>30</c:v>
                </c:pt>
                <c:pt idx="12">
                  <c:v>9</c:v>
                </c:pt>
              </c:numCache>
            </c:numRef>
          </c:val>
          <c:smooth val="1"/>
          <c:extLst>
            <c:ext xmlns:c16="http://schemas.microsoft.com/office/drawing/2014/chart" uri="{C3380CC4-5D6E-409C-BE32-E72D297353CC}">
              <c16:uniqueId val="{00000000-FD40-4B28-AA9D-66595F3322EC}"/>
            </c:ext>
          </c:extLst>
        </c:ser>
        <c:ser>
          <c:idx val="1"/>
          <c:order val="1"/>
          <c:tx>
            <c:strRef>
              <c:f>'Specific-Service1'!$I$2</c:f>
              <c:strCache>
                <c:ptCount val="1"/>
                <c:pt idx="0">
                  <c:v>Equipment</c:v>
                </c:pt>
              </c:strCache>
            </c:strRef>
          </c:tx>
          <c:spPr>
            <a:ln w="63500" cap="rnd">
              <a:solidFill>
                <a:srgbClr val="FFFF00"/>
              </a:solidFill>
              <a:round/>
            </a:ln>
            <a:effectLst/>
          </c:spPr>
          <c:marker>
            <c:symbol val="triangle"/>
            <c:size val="7"/>
            <c:spPr>
              <a:solidFill>
                <a:schemeClr val="tx1"/>
              </a:solidFill>
              <a:ln w="9525">
                <a:solidFill>
                  <a:schemeClr val="tx1"/>
                </a:solidFill>
              </a:ln>
              <a:effectLst/>
            </c:spPr>
          </c:marker>
          <c:cat>
            <c:strRef>
              <c:f>'Specific-Service1'!$G$3:$G$15</c:f>
              <c:strCache>
                <c:ptCount val="13"/>
                <c:pt idx="0">
                  <c:v>FAPL</c:v>
                </c:pt>
                <c:pt idx="1">
                  <c:v>ROCI</c:v>
                </c:pt>
                <c:pt idx="2">
                  <c:v>MATR</c:v>
                </c:pt>
                <c:pt idx="3">
                  <c:v>TUTR</c:v>
                </c:pt>
                <c:pt idx="4">
                  <c:v>AVPM</c:v>
                </c:pt>
                <c:pt idx="5">
                  <c:v>SETI</c:v>
                </c:pt>
                <c:pt idx="6">
                  <c:v>CHRS</c:v>
                </c:pt>
                <c:pt idx="7">
                  <c:v>CECS</c:v>
                </c:pt>
                <c:pt idx="8">
                  <c:v>BASS</c:v>
                </c:pt>
                <c:pt idx="9">
                  <c:v>FABS</c:v>
                </c:pt>
                <c:pt idx="10">
                  <c:v>HIAS</c:v>
                </c:pt>
                <c:pt idx="11">
                  <c:v>CAVS</c:v>
                </c:pt>
                <c:pt idx="12">
                  <c:v>BACS</c:v>
                </c:pt>
              </c:strCache>
            </c:strRef>
          </c:cat>
          <c:val>
            <c:numRef>
              <c:f>'Specific-Service1'!$I$3:$I$15</c:f>
              <c:numCache>
                <c:formatCode>0</c:formatCode>
                <c:ptCount val="13"/>
                <c:pt idx="0">
                  <c:v>82</c:v>
                </c:pt>
                <c:pt idx="1">
                  <c:v>89</c:v>
                </c:pt>
                <c:pt idx="2">
                  <c:v>87</c:v>
                </c:pt>
                <c:pt idx="3">
                  <c:v>40</c:v>
                </c:pt>
                <c:pt idx="4">
                  <c:v>2</c:v>
                </c:pt>
                <c:pt idx="5">
                  <c:v>46</c:v>
                </c:pt>
                <c:pt idx="6">
                  <c:v>22</c:v>
                </c:pt>
                <c:pt idx="7">
                  <c:v>13</c:v>
                </c:pt>
                <c:pt idx="8">
                  <c:v>42</c:v>
                </c:pt>
                <c:pt idx="9">
                  <c:v>53</c:v>
                </c:pt>
                <c:pt idx="10">
                  <c:v>59</c:v>
                </c:pt>
                <c:pt idx="11">
                  <c:v>22</c:v>
                </c:pt>
                <c:pt idx="12">
                  <c:v>21</c:v>
                </c:pt>
              </c:numCache>
            </c:numRef>
          </c:val>
          <c:smooth val="1"/>
          <c:extLst>
            <c:ext xmlns:c16="http://schemas.microsoft.com/office/drawing/2014/chart" uri="{C3380CC4-5D6E-409C-BE32-E72D297353CC}">
              <c16:uniqueId val="{00000001-FD40-4B28-AA9D-66595F3322EC}"/>
            </c:ext>
          </c:extLst>
        </c:ser>
        <c:ser>
          <c:idx val="2"/>
          <c:order val="2"/>
          <c:tx>
            <c:strRef>
              <c:f>'Specific-Service1'!$J$2</c:f>
              <c:strCache>
                <c:ptCount val="1"/>
                <c:pt idx="0">
                  <c:v>Medicine &amp; Materials</c:v>
                </c:pt>
              </c:strCache>
            </c:strRef>
          </c:tx>
          <c:spPr>
            <a:ln w="63500" cap="rnd">
              <a:solidFill>
                <a:schemeClr val="accent1"/>
              </a:solidFill>
              <a:round/>
            </a:ln>
            <a:effectLst/>
          </c:spPr>
          <c:marker>
            <c:symbol val="diamond"/>
            <c:size val="7"/>
            <c:spPr>
              <a:solidFill>
                <a:schemeClr val="bg1">
                  <a:lumMod val="75000"/>
                </a:schemeClr>
              </a:solidFill>
              <a:ln w="9525">
                <a:solidFill>
                  <a:schemeClr val="accent3"/>
                </a:solidFill>
              </a:ln>
              <a:effectLst/>
            </c:spPr>
          </c:marker>
          <c:cat>
            <c:strRef>
              <c:f>'Specific-Service1'!$G$3:$G$15</c:f>
              <c:strCache>
                <c:ptCount val="13"/>
                <c:pt idx="0">
                  <c:v>FAPL</c:v>
                </c:pt>
                <c:pt idx="1">
                  <c:v>ROCI</c:v>
                </c:pt>
                <c:pt idx="2">
                  <c:v>MATR</c:v>
                </c:pt>
                <c:pt idx="3">
                  <c:v>TUTR</c:v>
                </c:pt>
                <c:pt idx="4">
                  <c:v>AVPM</c:v>
                </c:pt>
                <c:pt idx="5">
                  <c:v>SETI</c:v>
                </c:pt>
                <c:pt idx="6">
                  <c:v>CHRS</c:v>
                </c:pt>
                <c:pt idx="7">
                  <c:v>CECS</c:v>
                </c:pt>
                <c:pt idx="8">
                  <c:v>BASS</c:v>
                </c:pt>
                <c:pt idx="9">
                  <c:v>FABS</c:v>
                </c:pt>
                <c:pt idx="10">
                  <c:v>HIAS</c:v>
                </c:pt>
                <c:pt idx="11">
                  <c:v>CAVS</c:v>
                </c:pt>
                <c:pt idx="12">
                  <c:v>BACS</c:v>
                </c:pt>
              </c:strCache>
            </c:strRef>
          </c:cat>
          <c:val>
            <c:numRef>
              <c:f>'Specific-Service1'!$J$3:$J$15</c:f>
              <c:numCache>
                <c:formatCode>0</c:formatCode>
                <c:ptCount val="13"/>
                <c:pt idx="0">
                  <c:v>88</c:v>
                </c:pt>
                <c:pt idx="1">
                  <c:v>33</c:v>
                </c:pt>
                <c:pt idx="2">
                  <c:v>50</c:v>
                </c:pt>
                <c:pt idx="3">
                  <c:v>14.000000000000002</c:v>
                </c:pt>
                <c:pt idx="4">
                  <c:v>13</c:v>
                </c:pt>
                <c:pt idx="5">
                  <c:v>51</c:v>
                </c:pt>
                <c:pt idx="6">
                  <c:v>20</c:v>
                </c:pt>
                <c:pt idx="7">
                  <c:v>8</c:v>
                </c:pt>
                <c:pt idx="8">
                  <c:v>18</c:v>
                </c:pt>
                <c:pt idx="9">
                  <c:v>49</c:v>
                </c:pt>
                <c:pt idx="10">
                  <c:v>40</c:v>
                </c:pt>
                <c:pt idx="11">
                  <c:v>20</c:v>
                </c:pt>
                <c:pt idx="12">
                  <c:v>5</c:v>
                </c:pt>
              </c:numCache>
            </c:numRef>
          </c:val>
          <c:smooth val="1"/>
          <c:extLst>
            <c:ext xmlns:c16="http://schemas.microsoft.com/office/drawing/2014/chart" uri="{C3380CC4-5D6E-409C-BE32-E72D297353CC}">
              <c16:uniqueId val="{00000002-FD40-4B28-AA9D-66595F3322EC}"/>
            </c:ext>
          </c:extLst>
        </c:ser>
        <c:ser>
          <c:idx val="3"/>
          <c:order val="3"/>
          <c:tx>
            <c:strRef>
              <c:f>'Specific-Service1'!$K$2</c:f>
              <c:strCache>
                <c:ptCount val="1"/>
                <c:pt idx="0">
                  <c:v>Specific-Service Readiness</c:v>
                </c:pt>
              </c:strCache>
            </c:strRef>
          </c:tx>
          <c:spPr>
            <a:ln w="63500" cap="rnd">
              <a:solidFill>
                <a:srgbClr val="FF0000"/>
              </a:solidFill>
              <a:round/>
            </a:ln>
            <a:effectLst/>
          </c:spPr>
          <c:marker>
            <c:symbol val="circle"/>
            <c:size val="7"/>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'Specific-Service1'!$G$3:$G$15</c:f>
              <c:strCache>
                <c:ptCount val="13"/>
                <c:pt idx="0">
                  <c:v>FAPL</c:v>
                </c:pt>
                <c:pt idx="1">
                  <c:v>ROCI</c:v>
                </c:pt>
                <c:pt idx="2">
                  <c:v>MATR</c:v>
                </c:pt>
                <c:pt idx="3">
                  <c:v>TUTR</c:v>
                </c:pt>
                <c:pt idx="4">
                  <c:v>AVPM</c:v>
                </c:pt>
                <c:pt idx="5">
                  <c:v>SETI</c:v>
                </c:pt>
                <c:pt idx="6">
                  <c:v>CHRS</c:v>
                </c:pt>
                <c:pt idx="7">
                  <c:v>CECS</c:v>
                </c:pt>
                <c:pt idx="8">
                  <c:v>BASS</c:v>
                </c:pt>
                <c:pt idx="9">
                  <c:v>FABS</c:v>
                </c:pt>
                <c:pt idx="10">
                  <c:v>HIAS</c:v>
                </c:pt>
                <c:pt idx="11">
                  <c:v>CAVS</c:v>
                </c:pt>
                <c:pt idx="12">
                  <c:v>BACS</c:v>
                </c:pt>
              </c:strCache>
            </c:strRef>
          </c:cat>
          <c:val>
            <c:numRef>
              <c:f>'Specific-Service1'!$K$3:$K$15</c:f>
              <c:numCache>
                <c:formatCode>0</c:formatCode>
                <c:ptCount val="13"/>
                <c:pt idx="0">
                  <c:v>90</c:v>
                </c:pt>
                <c:pt idx="1">
                  <c:v>77.600000000000009</c:v>
                </c:pt>
                <c:pt idx="2">
                  <c:v>78</c:v>
                </c:pt>
                <c:pt idx="3">
                  <c:v>21</c:v>
                </c:pt>
                <c:pt idx="4">
                  <c:v>9.4</c:v>
                </c:pt>
                <c:pt idx="5">
                  <c:v>37</c:v>
                </c:pt>
                <c:pt idx="6">
                  <c:v>17</c:v>
                </c:pt>
                <c:pt idx="7">
                  <c:v>8.3000000000000007</c:v>
                </c:pt>
                <c:pt idx="8">
                  <c:v>31.4</c:v>
                </c:pt>
                <c:pt idx="9">
                  <c:v>57.999999999999993</c:v>
                </c:pt>
                <c:pt idx="10">
                  <c:v>42.4</c:v>
                </c:pt>
                <c:pt idx="11">
                  <c:v>17</c:v>
                </c:pt>
                <c:pt idx="12">
                  <c:v>10</c:v>
                </c:pt>
              </c:numCache>
            </c:numRef>
          </c:val>
          <c:smooth val="1"/>
          <c:extLst>
            <c:ext xmlns:c16="http://schemas.microsoft.com/office/drawing/2014/chart" uri="{C3380CC4-5D6E-409C-BE32-E72D297353CC}">
              <c16:uniqueId val="{00000003-FD40-4B28-AA9D-66595F3322EC}"/>
            </c:ext>
          </c:extLst>
        </c:ser>
        <c:dLbls>
          <c:showLegendKey val="0"/>
          <c:showVal val="0"/>
          <c:showCatName val="0"/>
          <c:showSerName val="0"/>
          <c:showPercent val="0"/>
          <c:showBubbleSize val="0"/>
        </c:dLbls>
        <c:marker val="1"/>
        <c:smooth val="0"/>
        <c:axId val="443510504"/>
        <c:axId val="443509520"/>
      </c:lineChart>
      <c:catAx>
        <c:axId val="44351050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Service-specific element</a:t>
                </a:r>
              </a:p>
            </c:rich>
          </c:tx>
          <c:layout>
            <c:manualLayout>
              <c:xMode val="edge"/>
              <c:yMode val="edge"/>
              <c:x val="0.37161884783653004"/>
              <c:y val="0.9483156311510194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43509520"/>
        <c:crosses val="autoZero"/>
        <c:auto val="1"/>
        <c:lblAlgn val="ctr"/>
        <c:lblOffset val="100"/>
        <c:noMultiLvlLbl val="0"/>
      </c:catAx>
      <c:valAx>
        <c:axId val="443509520"/>
        <c:scaling>
          <c:orientation val="minMax"/>
          <c:max val="100"/>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Percent capacity</a:t>
                </a:r>
              </a:p>
            </c:rich>
          </c:tx>
          <c:layout>
            <c:manualLayout>
              <c:xMode val="edge"/>
              <c:yMode val="edge"/>
              <c:x val="0"/>
              <c:y val="0.2986606882473024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443510504"/>
        <c:crosses val="autoZero"/>
        <c:crossBetween val="between"/>
        <c:majorUnit val="20"/>
      </c:valAx>
      <c:spPr>
        <a:noFill/>
        <a:ln w="28575">
          <a:solidFill>
            <a:schemeClr val="tx1">
              <a:lumMod val="15000"/>
              <a:lumOff val="85000"/>
            </a:schemeClr>
          </a:solidFill>
        </a:ln>
        <a:effectLst/>
      </c:spPr>
    </c:plotArea>
    <c:legend>
      <c:legendPos val="r"/>
      <c:layout>
        <c:manualLayout>
          <c:xMode val="edge"/>
          <c:yMode val="edge"/>
          <c:x val="0.63684176630698941"/>
          <c:y val="1.8791678817925539E-2"/>
          <c:w val="0.35249418587878145"/>
          <c:h val="0.29334891732283463"/>
        </c:manualLayout>
      </c:layout>
      <c:overlay val="0"/>
      <c:spPr>
        <a:solidFill>
          <a:schemeClr val="bg1"/>
        </a:solidFill>
        <a:ln w="41275">
          <a:solidFill>
            <a:schemeClr val="tx1"/>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2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1159508619476"/>
          <c:y val="5.1597039953339169E-2"/>
          <c:w val="0.87038314967183406"/>
          <c:h val="0.77807742782152234"/>
        </c:manualLayout>
      </c:layout>
      <c:lineChart>
        <c:grouping val="standard"/>
        <c:varyColors val="0"/>
        <c:ser>
          <c:idx val="0"/>
          <c:order val="0"/>
          <c:tx>
            <c:v>Under-5 population</c:v>
          </c:tx>
          <c:spPr>
            <a:ln w="63500" cap="rnd">
              <a:solidFill>
                <a:srgbClr val="FF0000"/>
              </a:solidFill>
              <a:round/>
            </a:ln>
            <a:effectLst/>
          </c:spPr>
          <c:marker>
            <c:symbol val="circle"/>
            <c:size val="7"/>
            <c:spPr>
              <a:solidFill>
                <a:schemeClr val="bg1">
                  <a:lumMod val="8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U-5 population trend</c:name>
            <c:spPr>
              <a:ln w="31750" cap="rnd">
                <a:solidFill>
                  <a:srgbClr val="0000CC"/>
                </a:solidFill>
                <a:prstDash val="sysDash"/>
              </a:ln>
              <a:effectLst/>
            </c:spPr>
            <c:trendlineType val="linear"/>
            <c:dispRSqr val="0"/>
            <c:dispEq val="1"/>
            <c:trendlineLbl>
              <c:layout>
                <c:manualLayout>
                  <c:x val="-4.459173408567367E-2"/>
                  <c:y val="0.29107987038100924"/>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cat>
            <c:numRef>
              <c:f>'more output variable'!$B$3:$O$3</c:f>
              <c:numCache>
                <c:formatCode>0</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'more output variable'!$B$34:$O$34</c:f>
              <c:numCache>
                <c:formatCode>0</c:formatCode>
                <c:ptCount val="14"/>
                <c:pt idx="0">
                  <c:v>54543.727800000008</c:v>
                </c:pt>
                <c:pt idx="1">
                  <c:v>52758.407699999996</c:v>
                </c:pt>
                <c:pt idx="2">
                  <c:v>52532.554499999998</c:v>
                </c:pt>
                <c:pt idx="3">
                  <c:v>56608.109800000006</c:v>
                </c:pt>
                <c:pt idx="4">
                  <c:v>57161.064199999993</c:v>
                </c:pt>
                <c:pt idx="5">
                  <c:v>56706.534599999999</c:v>
                </c:pt>
                <c:pt idx="6">
                  <c:v>56356.011200000008</c:v>
                </c:pt>
                <c:pt idx="7">
                  <c:v>56085.015100000004</c:v>
                </c:pt>
                <c:pt idx="8">
                  <c:v>55924.340799999998</c:v>
                </c:pt>
                <c:pt idx="9">
                  <c:v>55764.365699999995</c:v>
                </c:pt>
                <c:pt idx="10">
                  <c:v>55579.876799999998</c:v>
                </c:pt>
                <c:pt idx="11">
                  <c:v>55493.526000000005</c:v>
                </c:pt>
                <c:pt idx="12">
                  <c:v>55375.584000000003</c:v>
                </c:pt>
                <c:pt idx="13">
                  <c:v>54837.235200000003</c:v>
                </c:pt>
              </c:numCache>
            </c:numRef>
          </c:val>
          <c:smooth val="1"/>
          <c:extLst>
            <c:ext xmlns:c16="http://schemas.microsoft.com/office/drawing/2014/chart" uri="{C3380CC4-5D6E-409C-BE32-E72D297353CC}">
              <c16:uniqueId val="{00000001-1443-4322-BB64-E29D2F14C0F6}"/>
            </c:ext>
          </c:extLst>
        </c:ser>
        <c:dLbls>
          <c:dLblPos val="t"/>
          <c:showLegendKey val="0"/>
          <c:showVal val="1"/>
          <c:showCatName val="0"/>
          <c:showSerName val="0"/>
          <c:showPercent val="0"/>
          <c:showBubbleSize val="0"/>
        </c:dLbls>
        <c:marker val="1"/>
        <c:smooth val="0"/>
        <c:axId val="559278512"/>
        <c:axId val="559284416"/>
      </c:lineChart>
      <c:catAx>
        <c:axId val="55927851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rPr>
                  <a:t>Time (year)</a:t>
                </a:r>
              </a:p>
            </c:rich>
          </c:tx>
          <c:layout>
            <c:manualLayout>
              <c:xMode val="edge"/>
              <c:yMode val="edge"/>
              <c:x val="0.44706793116377697"/>
              <c:y val="0.924257801108194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9284416"/>
        <c:crosses val="autoZero"/>
        <c:auto val="1"/>
        <c:lblAlgn val="ctr"/>
        <c:lblOffset val="100"/>
        <c:noMultiLvlLbl val="0"/>
      </c:catAx>
      <c:valAx>
        <c:axId val="559284416"/>
        <c:scaling>
          <c:orientation val="minMax"/>
          <c:max val="58000"/>
          <c:min val="520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rPr>
                  <a:t>U-5 population</a:t>
                </a:r>
              </a:p>
            </c:rich>
          </c:tx>
          <c:layout>
            <c:manualLayout>
              <c:xMode val="edge"/>
              <c:yMode val="edge"/>
              <c:x val="0"/>
              <c:y val="0.323424832312627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9278512"/>
        <c:crosses val="autoZero"/>
        <c:crossBetween val="between"/>
      </c:valAx>
      <c:spPr>
        <a:noFill/>
        <a:ln>
          <a:solidFill>
            <a:schemeClr val="bg1">
              <a:lumMod val="75000"/>
            </a:schemeClr>
          </a:solidFill>
        </a:ln>
        <a:effectLst/>
      </c:spPr>
    </c:plotArea>
    <c:legend>
      <c:legendPos val="r"/>
      <c:layout>
        <c:manualLayout>
          <c:xMode val="edge"/>
          <c:yMode val="edge"/>
          <c:x val="0.69185992009418906"/>
          <c:y val="0.65127685219605058"/>
          <c:w val="0.25719278126623912"/>
          <c:h val="0.14140898696675791"/>
        </c:manualLayout>
      </c:layout>
      <c:overlay val="0"/>
      <c:spPr>
        <a:noFill/>
        <a:ln>
          <a:solidFill>
            <a:schemeClr val="bg1">
              <a:lumMod val="50000"/>
            </a:schemeClr>
          </a:solid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84046036019497E-2"/>
          <c:y val="5.1597127472068599E-2"/>
          <c:w val="0.9078363331924334"/>
          <c:h val="0.77807742782152234"/>
        </c:manualLayout>
      </c:layout>
      <c:lineChart>
        <c:grouping val="standard"/>
        <c:varyColors val="0"/>
        <c:ser>
          <c:idx val="0"/>
          <c:order val="0"/>
          <c:tx>
            <c:v>Child birth rate</c:v>
          </c:tx>
          <c:spPr>
            <a:ln w="63500" cap="rnd">
              <a:solidFill>
                <a:srgbClr val="FF0000"/>
              </a:solidFill>
              <a:round/>
            </a:ln>
            <a:effectLst/>
          </c:spPr>
          <c:marker>
            <c:symbol val="circle"/>
            <c:size val="7"/>
            <c:spPr>
              <a:solidFill>
                <a:schemeClr val="bg1">
                  <a:lumMod val="8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Child birth rate trend</c:name>
            <c:spPr>
              <a:ln w="31750" cap="rnd">
                <a:solidFill>
                  <a:schemeClr val="accent1"/>
                </a:solidFill>
                <a:prstDash val="sysDash"/>
              </a:ln>
              <a:effectLst/>
            </c:spPr>
            <c:trendlineType val="linear"/>
            <c:dispRSqr val="0"/>
            <c:dispEq val="1"/>
            <c:trendlineLbl>
              <c:layout>
                <c:manualLayout>
                  <c:x val="3.8054957549781936E-2"/>
                  <c:y val="-0.20283044018639301"/>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cat>
            <c:numRef>
              <c:f>'CB&amp;D88'!$B$1:$O$1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'CB&amp;D88'!$B$2:$O$2</c:f>
              <c:numCache>
                <c:formatCode>0.0</c:formatCode>
                <c:ptCount val="14"/>
                <c:pt idx="0">
                  <c:v>41.7</c:v>
                </c:pt>
                <c:pt idx="1">
                  <c:v>40.6</c:v>
                </c:pt>
                <c:pt idx="2">
                  <c:v>39.700000000000003</c:v>
                </c:pt>
                <c:pt idx="3">
                  <c:v>38.799999999999997</c:v>
                </c:pt>
                <c:pt idx="4">
                  <c:v>37.1</c:v>
                </c:pt>
                <c:pt idx="5">
                  <c:v>35.799999999999997</c:v>
                </c:pt>
                <c:pt idx="6">
                  <c:v>35.200000000000003</c:v>
                </c:pt>
                <c:pt idx="7">
                  <c:v>34.799999999999997</c:v>
                </c:pt>
                <c:pt idx="8">
                  <c:v>34.200000000000003</c:v>
                </c:pt>
                <c:pt idx="9">
                  <c:v>32.9</c:v>
                </c:pt>
                <c:pt idx="10">
                  <c:v>31.8</c:v>
                </c:pt>
                <c:pt idx="11">
                  <c:v>31.5</c:v>
                </c:pt>
                <c:pt idx="12">
                  <c:v>31.1</c:v>
                </c:pt>
                <c:pt idx="13">
                  <c:v>30.3</c:v>
                </c:pt>
              </c:numCache>
            </c:numRef>
          </c:val>
          <c:smooth val="1"/>
          <c:extLst>
            <c:ext xmlns:c16="http://schemas.microsoft.com/office/drawing/2014/chart" uri="{C3380CC4-5D6E-409C-BE32-E72D297353CC}">
              <c16:uniqueId val="{00000001-2BEA-4D32-B8CA-CB43D233384C}"/>
            </c:ext>
          </c:extLst>
        </c:ser>
        <c:ser>
          <c:idx val="1"/>
          <c:order val="1"/>
          <c:tx>
            <c:v>Child death rate</c:v>
          </c:tx>
          <c:spPr>
            <a:ln w="63500" cap="rnd">
              <a:solidFill>
                <a:srgbClr val="002060"/>
              </a:solidFill>
              <a:round/>
            </a:ln>
            <a:effectLst/>
          </c:spPr>
          <c:marker>
            <c:symbol val="diamond"/>
            <c:size val="7"/>
            <c:spPr>
              <a:solidFill>
                <a:schemeClr val="bg1">
                  <a:lumMod val="95000"/>
                </a:schemeClr>
              </a:solidFill>
              <a:ln w="9525">
                <a:solidFill>
                  <a:schemeClr val="tx1"/>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Child death rate trend</c:name>
            <c:spPr>
              <a:ln w="28575" cap="rnd">
                <a:solidFill>
                  <a:schemeClr val="accent2"/>
                </a:solidFill>
                <a:prstDash val="sysDash"/>
              </a:ln>
              <a:effectLst/>
            </c:spPr>
            <c:trendlineType val="linear"/>
            <c:dispRSqr val="0"/>
            <c:dispEq val="1"/>
            <c:trendlineLbl>
              <c:layout>
                <c:manualLayout>
                  <c:x val="-0.60979598992073558"/>
                  <c:y val="8.0850408720369183E-3"/>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rendlineLbl>
          </c:trendline>
          <c:cat>
            <c:numRef>
              <c:f>'CB&amp;D88'!$B$1:$O$1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'CB&amp;D88'!$B$3:$O$3</c:f>
              <c:numCache>
                <c:formatCode>0.0</c:formatCode>
                <c:ptCount val="14"/>
                <c:pt idx="0">
                  <c:v>20.9</c:v>
                </c:pt>
                <c:pt idx="1">
                  <c:v>19.7</c:v>
                </c:pt>
                <c:pt idx="2">
                  <c:v>18.8</c:v>
                </c:pt>
                <c:pt idx="3">
                  <c:v>18.2</c:v>
                </c:pt>
                <c:pt idx="4">
                  <c:v>17.2</c:v>
                </c:pt>
                <c:pt idx="5">
                  <c:v>16.5</c:v>
                </c:pt>
                <c:pt idx="6">
                  <c:v>16</c:v>
                </c:pt>
                <c:pt idx="7">
                  <c:v>15.4</c:v>
                </c:pt>
                <c:pt idx="8">
                  <c:v>15</c:v>
                </c:pt>
                <c:pt idx="9">
                  <c:v>14.6</c:v>
                </c:pt>
                <c:pt idx="10">
                  <c:v>14.2</c:v>
                </c:pt>
                <c:pt idx="11">
                  <c:v>13.9</c:v>
                </c:pt>
                <c:pt idx="12">
                  <c:v>13.6</c:v>
                </c:pt>
                <c:pt idx="13">
                  <c:v>14</c:v>
                </c:pt>
              </c:numCache>
            </c:numRef>
          </c:val>
          <c:smooth val="1"/>
          <c:extLst>
            <c:ext xmlns:c16="http://schemas.microsoft.com/office/drawing/2014/chart" uri="{C3380CC4-5D6E-409C-BE32-E72D297353CC}">
              <c16:uniqueId val="{00000003-2BEA-4D32-B8CA-CB43D233384C}"/>
            </c:ext>
          </c:extLst>
        </c:ser>
        <c:dLbls>
          <c:dLblPos val="t"/>
          <c:showLegendKey val="0"/>
          <c:showVal val="1"/>
          <c:showCatName val="0"/>
          <c:showSerName val="0"/>
          <c:showPercent val="0"/>
          <c:showBubbleSize val="0"/>
        </c:dLbls>
        <c:marker val="1"/>
        <c:smooth val="0"/>
        <c:axId val="559278512"/>
        <c:axId val="559284416"/>
      </c:lineChart>
      <c:catAx>
        <c:axId val="559278512"/>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(year)</a:t>
                </a:r>
              </a:p>
            </c:rich>
          </c:tx>
          <c:layout>
            <c:manualLayout>
              <c:xMode val="edge"/>
              <c:yMode val="edge"/>
              <c:x val="0.44706793116377697"/>
              <c:y val="0.9242578011081947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9284416"/>
        <c:crosses val="autoZero"/>
        <c:auto val="1"/>
        <c:lblAlgn val="ctr"/>
        <c:lblOffset val="100"/>
        <c:noMultiLvlLbl val="0"/>
      </c:catAx>
      <c:valAx>
        <c:axId val="559284416"/>
        <c:scaling>
          <c:orientation val="minMax"/>
          <c:max val="45"/>
          <c:min val="1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solidFill>
                      <a:schemeClr val="tx1"/>
                    </a:solidFill>
                  </a:rPr>
                  <a:t>Child birth &amp; death rate</a:t>
                </a:r>
              </a:p>
            </c:rich>
          </c:tx>
          <c:layout>
            <c:manualLayout>
              <c:xMode val="edge"/>
              <c:yMode val="edge"/>
              <c:x val="0"/>
              <c:y val="0.2280505709318524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9278512"/>
        <c:crosses val="autoZero"/>
        <c:crossBetween val="between"/>
      </c:valAx>
      <c:spPr>
        <a:noFill/>
        <a:ln>
          <a:solidFill>
            <a:schemeClr val="bg1">
              <a:lumMod val="75000"/>
            </a:schemeClr>
          </a:solidFill>
        </a:ln>
        <a:effectLst/>
      </c:spPr>
    </c:plotArea>
    <c:legend>
      <c:legendPos val="r"/>
      <c:layout>
        <c:manualLayout>
          <c:xMode val="edge"/>
          <c:yMode val="edge"/>
          <c:x val="0.20860096139667936"/>
          <c:y val="0.29362306106586461"/>
          <c:w val="0.30168604860721998"/>
          <c:h val="0.25911331898963275"/>
        </c:manualLayout>
      </c:layout>
      <c:overlay val="0"/>
      <c:spPr>
        <a:noFill/>
        <a:ln w="44450">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1159508619476"/>
          <c:y val="5.1597039953339169E-2"/>
          <c:w val="0.87038314967183406"/>
          <c:h val="0.77807742782152234"/>
        </c:manualLayout>
      </c:layout>
      <c:lineChart>
        <c:grouping val="standard"/>
        <c:varyColors val="0"/>
        <c:ser>
          <c:idx val="0"/>
          <c:order val="0"/>
          <c:tx>
            <c:v>Under-5 death</c:v>
          </c:tx>
          <c:spPr>
            <a:ln w="63500" cap="rnd">
              <a:solidFill>
                <a:srgbClr val="FF0000"/>
              </a:solidFill>
              <a:round/>
            </a:ln>
            <a:effectLst/>
          </c:spPr>
          <c:marker>
            <c:symbol val="circle"/>
            <c:size val="7"/>
            <c:spPr>
              <a:solidFill>
                <a:schemeClr val="bg1">
                  <a:lumMod val="8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U-5 death trend</c:name>
            <c:spPr>
              <a:ln w="25400" cap="rnd">
                <a:solidFill>
                  <a:schemeClr val="accent6"/>
                </a:solidFill>
                <a:prstDash val="sysDash"/>
              </a:ln>
              <a:effectLst/>
            </c:spPr>
            <c:trendlineType val="linear"/>
            <c:dispRSqr val="0"/>
            <c:dispEq val="1"/>
            <c:trendlineLbl>
              <c:layout>
                <c:manualLayout>
                  <c:x val="-1.8124817731116943E-2"/>
                  <c:y val="-0.15656937732568837"/>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rendlineLbl>
          </c:trendline>
          <c:cat>
            <c:numRef>
              <c:f>'more output variable'!$B$3:$O$3</c:f>
              <c:numCache>
                <c:formatCode>0</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'more output variable'!$B$17:$O$17</c:f>
              <c:numCache>
                <c:formatCode>0</c:formatCode>
                <c:ptCount val="14"/>
                <c:pt idx="0">
                  <c:v>184.9</c:v>
                </c:pt>
                <c:pt idx="1">
                  <c:v>183.9</c:v>
                </c:pt>
                <c:pt idx="2">
                  <c:v>182.8</c:v>
                </c:pt>
                <c:pt idx="3">
                  <c:v>186.3</c:v>
                </c:pt>
                <c:pt idx="4">
                  <c:v>181.1</c:v>
                </c:pt>
                <c:pt idx="5">
                  <c:v>179.3</c:v>
                </c:pt>
                <c:pt idx="6">
                  <c:v>177.5</c:v>
                </c:pt>
                <c:pt idx="7">
                  <c:v>174.7</c:v>
                </c:pt>
                <c:pt idx="8">
                  <c:v>172.3</c:v>
                </c:pt>
                <c:pt idx="9">
                  <c:v>170.2</c:v>
                </c:pt>
                <c:pt idx="10">
                  <c:v>168.1</c:v>
                </c:pt>
                <c:pt idx="11">
                  <c:v>166.2</c:v>
                </c:pt>
                <c:pt idx="12">
                  <c:v>164.1</c:v>
                </c:pt>
                <c:pt idx="13">
                  <c:v>182.3</c:v>
                </c:pt>
              </c:numCache>
            </c:numRef>
          </c:val>
          <c:smooth val="1"/>
          <c:extLst>
            <c:ext xmlns:c16="http://schemas.microsoft.com/office/drawing/2014/chart" uri="{C3380CC4-5D6E-409C-BE32-E72D297353CC}">
              <c16:uniqueId val="{00000001-D0FA-449E-87F0-A100A29E64EF}"/>
            </c:ext>
          </c:extLst>
        </c:ser>
        <c:ser>
          <c:idx val="1"/>
          <c:order val="1"/>
          <c:tx>
            <c:v>Infant death</c:v>
          </c:tx>
          <c:spPr>
            <a:ln w="63500" cap="rnd">
              <a:solidFill>
                <a:srgbClr val="FF66CC"/>
              </a:solidFill>
              <a:round/>
            </a:ln>
            <a:effectLst/>
          </c:spPr>
          <c:marker>
            <c:symbol val="diamond"/>
            <c:size val="7"/>
            <c:spPr>
              <a:solidFill>
                <a:schemeClr val="bg1">
                  <a:lumMod val="9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name>Infant death trend</c:name>
            <c:spPr>
              <a:ln w="25400" cap="rnd">
                <a:solidFill>
                  <a:srgbClr val="00FF00"/>
                </a:solidFill>
                <a:prstDash val="sysDash"/>
              </a:ln>
              <a:effectLst/>
            </c:spPr>
            <c:trendlineType val="linear"/>
            <c:dispRSqr val="0"/>
            <c:dispEq val="1"/>
            <c:trendlineLbl>
              <c:layout>
                <c:manualLayout>
                  <c:x val="-0.55911524636199506"/>
                  <c:y val="3.3589041713133497E-2"/>
                </c:manualLayout>
              </c:layout>
              <c:numFmt formatCode="General" sourceLinked="0"/>
              <c:spPr>
                <a:noFill/>
                <a:ln>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rendlineLbl>
          </c:trendline>
          <c:val>
            <c:numRef>
              <c:f>'more output variable'!$B$16:$O$16</c:f>
              <c:numCache>
                <c:formatCode>0</c:formatCode>
                <c:ptCount val="14"/>
                <c:pt idx="0">
                  <c:v>122.1</c:v>
                </c:pt>
                <c:pt idx="1">
                  <c:v>120.8</c:v>
                </c:pt>
                <c:pt idx="2">
                  <c:v>119.7</c:v>
                </c:pt>
                <c:pt idx="3">
                  <c:v>120.5</c:v>
                </c:pt>
                <c:pt idx="4">
                  <c:v>117.9</c:v>
                </c:pt>
                <c:pt idx="5">
                  <c:v>116.7</c:v>
                </c:pt>
                <c:pt idx="6">
                  <c:v>115.5</c:v>
                </c:pt>
                <c:pt idx="7">
                  <c:v>114.3</c:v>
                </c:pt>
                <c:pt idx="8">
                  <c:v>113.2</c:v>
                </c:pt>
                <c:pt idx="9">
                  <c:v>112.1</c:v>
                </c:pt>
                <c:pt idx="10">
                  <c:v>110.9</c:v>
                </c:pt>
                <c:pt idx="11">
                  <c:v>109.8</c:v>
                </c:pt>
                <c:pt idx="12">
                  <c:v>108.5</c:v>
                </c:pt>
                <c:pt idx="13">
                  <c:v>119.5</c:v>
                </c:pt>
              </c:numCache>
            </c:numRef>
          </c:val>
          <c:smooth val="1"/>
          <c:extLst>
            <c:ext xmlns:c16="http://schemas.microsoft.com/office/drawing/2014/chart" uri="{C3380CC4-5D6E-409C-BE32-E72D297353CC}">
              <c16:uniqueId val="{00000003-D0FA-449E-87F0-A100A29E64EF}"/>
            </c:ext>
          </c:extLst>
        </c:ser>
        <c:dLbls>
          <c:dLblPos val="t"/>
          <c:showLegendKey val="0"/>
          <c:showVal val="1"/>
          <c:showCatName val="0"/>
          <c:showSerName val="0"/>
          <c:showPercent val="0"/>
          <c:showBubbleSize val="0"/>
        </c:dLbls>
        <c:marker val="1"/>
        <c:smooth val="0"/>
        <c:axId val="559278512"/>
        <c:axId val="559284416"/>
      </c:lineChart>
      <c:catAx>
        <c:axId val="559278512"/>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600" b="1" dirty="0"/>
                  <a:t>Time</a:t>
                </a:r>
                <a:r>
                  <a:rPr lang="en-US" sz="1600" b="1" baseline="0" dirty="0"/>
                  <a:t> (y</a:t>
                </a:r>
                <a:r>
                  <a:rPr lang="en-US" sz="1600" b="1" dirty="0"/>
                  <a:t>ear)</a:t>
                </a:r>
              </a:p>
            </c:rich>
          </c:tx>
          <c:layout>
            <c:manualLayout>
              <c:xMode val="edge"/>
              <c:yMode val="edge"/>
              <c:x val="0.44706793116377697"/>
              <c:y val="0.92425780110819478"/>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59284416"/>
        <c:crosses val="autoZero"/>
        <c:auto val="1"/>
        <c:lblAlgn val="ctr"/>
        <c:lblOffset val="100"/>
        <c:noMultiLvlLbl val="0"/>
      </c:catAx>
      <c:valAx>
        <c:axId val="559284416"/>
        <c:scaling>
          <c:orientation val="minMax"/>
          <c:max val="190"/>
          <c:min val="10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solidFill>
                      <a:schemeClr val="tx1"/>
                    </a:solidFill>
                  </a:rPr>
                  <a:t>U-5 &amp; infant death</a:t>
                </a:r>
              </a:p>
            </c:rich>
          </c:tx>
          <c:layout>
            <c:manualLayout>
              <c:xMode val="edge"/>
              <c:yMode val="edge"/>
              <c:x val="0"/>
              <c:y val="0.3234248323126275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59278512"/>
        <c:crosses val="autoZero"/>
        <c:crossBetween val="between"/>
      </c:valAx>
      <c:spPr>
        <a:noFill/>
        <a:ln>
          <a:solidFill>
            <a:schemeClr val="bg1">
              <a:lumMod val="75000"/>
            </a:schemeClr>
          </a:solidFill>
        </a:ln>
        <a:effectLst/>
      </c:spPr>
    </c:plotArea>
    <c:legend>
      <c:legendPos val="r"/>
      <c:layout>
        <c:manualLayout>
          <c:xMode val="edge"/>
          <c:yMode val="edge"/>
          <c:x val="0.227327553156979"/>
          <c:y val="0.23639845448503485"/>
          <c:w val="0.27255579475786496"/>
          <c:h val="0.29726305671018588"/>
        </c:manualLayout>
      </c:layout>
      <c:overlay val="0"/>
      <c:spPr>
        <a:noFill/>
        <a:ln>
          <a:solidFill>
            <a:schemeClr val="bg1">
              <a:lumMod val="50000"/>
            </a:schemeClr>
          </a:solid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0" cap="flat" cmpd="dbl" algn="ctr">
      <a:solidFill>
        <a:schemeClr val="tx1"/>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0.67983</cdr:x>
      <cdr:y>0.05263</cdr:y>
    </cdr:from>
    <cdr:to>
      <cdr:x>0.67983</cdr:x>
      <cdr:y>0.83437</cdr:y>
    </cdr:to>
    <cdr:cxnSp macro="">
      <cdr:nvCxnSpPr>
        <cdr:cNvPr id="3" name="Straight Connector 2">
          <a:extLst xmlns:a="http://schemas.openxmlformats.org/drawingml/2006/main">
            <a:ext uri="{FF2B5EF4-FFF2-40B4-BE49-F238E27FC236}">
              <a16:creationId xmlns:a16="http://schemas.microsoft.com/office/drawing/2014/main" id="{7CAEF523-2B3A-4FF9-98EA-34B6F808E843}"/>
            </a:ext>
          </a:extLst>
        </cdr:cNvPr>
        <cdr:cNvCxnSpPr/>
      </cdr:nvCxnSpPr>
      <cdr:spPr>
        <a:xfrm xmlns:a="http://schemas.openxmlformats.org/drawingml/2006/main" flipV="1">
          <a:off x="5801940" y="228600"/>
          <a:ext cx="0" cy="3395404"/>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0.67798</cdr:x>
      <cdr:y>0.05167</cdr:y>
    </cdr:from>
    <cdr:to>
      <cdr:x>0.67798</cdr:x>
      <cdr:y>0.83166</cdr:y>
    </cdr:to>
    <cdr:cxnSp macro="">
      <cdr:nvCxnSpPr>
        <cdr:cNvPr id="3" name="Straight Connector 2">
          <a:extLst xmlns:a="http://schemas.openxmlformats.org/drawingml/2006/main">
            <a:ext uri="{FF2B5EF4-FFF2-40B4-BE49-F238E27FC236}">
              <a16:creationId xmlns:a16="http://schemas.microsoft.com/office/drawing/2014/main" id="{9178FB67-1B61-4315-9258-D252310A2E83}"/>
            </a:ext>
          </a:extLst>
        </cdr:cNvPr>
        <cdr:cNvCxnSpPr/>
      </cdr:nvCxnSpPr>
      <cdr:spPr>
        <a:xfrm xmlns:a="http://schemas.openxmlformats.org/drawingml/2006/main" flipV="1">
          <a:off x="6693609" y="259057"/>
          <a:ext cx="0" cy="3910819"/>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0.67593</cdr:x>
      <cdr:y>0.11667</cdr:y>
    </cdr:from>
    <cdr:to>
      <cdr:x>0.67593</cdr:x>
      <cdr:y>0.825</cdr:y>
    </cdr:to>
    <cdr:cxnSp macro="">
      <cdr:nvCxnSpPr>
        <cdr:cNvPr id="3" name="Straight Connector 2">
          <a:extLst xmlns:a="http://schemas.openxmlformats.org/drawingml/2006/main">
            <a:ext uri="{FF2B5EF4-FFF2-40B4-BE49-F238E27FC236}">
              <a16:creationId xmlns:a16="http://schemas.microsoft.com/office/drawing/2014/main" id="{6F3D5204-3BC7-4C98-9454-FB9C10EAEFD7}"/>
            </a:ext>
          </a:extLst>
        </cdr:cNvPr>
        <cdr:cNvCxnSpPr/>
      </cdr:nvCxnSpPr>
      <cdr:spPr>
        <a:xfrm xmlns:a="http://schemas.openxmlformats.org/drawingml/2006/main">
          <a:off x="5562600" y="533415"/>
          <a:ext cx="0" cy="3238485"/>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651708-5B46-624E-97CE-7D18B95E0257}" type="datetimeFigureOut">
              <a:rPr lang="en-US" smtClean="0"/>
              <a:t>2/23/2025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DCF9CE-8AD6-7B43-9D80-4A0A91C81F04}" type="slidenum">
              <a:rPr lang="en-US" smtClean="0"/>
              <a:t>‹#›</a:t>
            </a:fld>
            <a:endParaRPr lang="en-US"/>
          </a:p>
        </p:txBody>
      </p:sp>
    </p:spTree>
    <p:extLst>
      <p:ext uri="{BB962C8B-B14F-4D97-AF65-F5344CB8AC3E}">
        <p14:creationId xmlns:p14="http://schemas.microsoft.com/office/powerpoint/2010/main" val="936146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fld id="{9FFA41E0-7043-7F40-8A65-3EA31FF5B718}" type="datetimeFigureOut">
              <a:rPr lang="en-US"/>
              <a:pPr>
                <a:defRPr/>
              </a:pPr>
              <a:t>2/23/2025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A392361B-B7C1-9C47-83CB-229A3005192A}" type="slidenum">
              <a:rPr lang="en-US"/>
              <a:pPr>
                <a:defRPr/>
              </a:pPr>
              <a:t>‹#›</a:t>
            </a:fld>
            <a:endParaRPr lang="en-US"/>
          </a:p>
        </p:txBody>
      </p:sp>
    </p:spTree>
    <p:extLst>
      <p:ext uri="{BB962C8B-B14F-4D97-AF65-F5344CB8AC3E}">
        <p14:creationId xmlns:p14="http://schemas.microsoft.com/office/powerpoint/2010/main" val="3730557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L" dirty="0"/>
          </a:p>
        </p:txBody>
      </p:sp>
      <p:sp>
        <p:nvSpPr>
          <p:cNvPr id="4" name="Slide Number Placeholder 3"/>
          <p:cNvSpPr>
            <a:spLocks noGrp="1"/>
          </p:cNvSpPr>
          <p:nvPr>
            <p:ph type="sldNum" sz="quarter" idx="5"/>
          </p:nvPr>
        </p:nvSpPr>
        <p:spPr/>
        <p:txBody>
          <a:bodyPr/>
          <a:lstStyle/>
          <a:p>
            <a:pPr>
              <a:defRPr/>
            </a:pPr>
            <a:fld id="{A392361B-B7C1-9C47-83CB-229A3005192A}" type="slidenum">
              <a:rPr lang="en-US" smtClean="0"/>
              <a:pPr>
                <a:defRPr/>
              </a:pPr>
              <a:t>17</a:t>
            </a:fld>
            <a:endParaRPr lang="en-US"/>
          </a:p>
        </p:txBody>
      </p:sp>
    </p:spTree>
    <p:extLst>
      <p:ext uri="{BB962C8B-B14F-4D97-AF65-F5344CB8AC3E}">
        <p14:creationId xmlns:p14="http://schemas.microsoft.com/office/powerpoint/2010/main" val="3077073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L" dirty="0"/>
          </a:p>
        </p:txBody>
      </p:sp>
      <p:sp>
        <p:nvSpPr>
          <p:cNvPr id="4" name="Slide Number Placeholder 3"/>
          <p:cNvSpPr>
            <a:spLocks noGrp="1"/>
          </p:cNvSpPr>
          <p:nvPr>
            <p:ph type="sldNum" sz="quarter" idx="5"/>
          </p:nvPr>
        </p:nvSpPr>
        <p:spPr/>
        <p:txBody>
          <a:bodyPr/>
          <a:lstStyle/>
          <a:p>
            <a:pPr>
              <a:defRPr/>
            </a:pPr>
            <a:fld id="{A392361B-B7C1-9C47-83CB-229A3005192A}" type="slidenum">
              <a:rPr lang="en-US" smtClean="0"/>
              <a:pPr>
                <a:defRPr/>
              </a:pPr>
              <a:t>35</a:t>
            </a:fld>
            <a:endParaRPr lang="en-US"/>
          </a:p>
        </p:txBody>
      </p:sp>
    </p:spTree>
    <p:extLst>
      <p:ext uri="{BB962C8B-B14F-4D97-AF65-F5344CB8AC3E}">
        <p14:creationId xmlns:p14="http://schemas.microsoft.com/office/powerpoint/2010/main" val="305119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L" dirty="0"/>
          </a:p>
        </p:txBody>
      </p:sp>
      <p:sp>
        <p:nvSpPr>
          <p:cNvPr id="4" name="Slide Number Placeholder 3"/>
          <p:cNvSpPr>
            <a:spLocks noGrp="1"/>
          </p:cNvSpPr>
          <p:nvPr>
            <p:ph type="sldNum" sz="quarter" idx="5"/>
          </p:nvPr>
        </p:nvSpPr>
        <p:spPr/>
        <p:txBody>
          <a:bodyPr/>
          <a:lstStyle/>
          <a:p>
            <a:pPr>
              <a:defRPr/>
            </a:pPr>
            <a:fld id="{A392361B-B7C1-9C47-83CB-229A3005192A}" type="slidenum">
              <a:rPr lang="en-US" smtClean="0"/>
              <a:pPr>
                <a:defRPr/>
              </a:pPr>
              <a:t>40</a:t>
            </a:fld>
            <a:endParaRPr lang="en-US"/>
          </a:p>
        </p:txBody>
      </p:sp>
    </p:spTree>
    <p:extLst>
      <p:ext uri="{BB962C8B-B14F-4D97-AF65-F5344CB8AC3E}">
        <p14:creationId xmlns:p14="http://schemas.microsoft.com/office/powerpoint/2010/main" val="86336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D1093B-1750-4C7D-9877-B3E9B30053A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39135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D1093B-1750-4C7D-9877-B3E9B30053A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302735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D1093B-1750-4C7D-9877-B3E9B30053A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181535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a:solidFill>
            <a:schemeClr val="bg1"/>
          </a:solidFill>
        </p:spPr>
        <p:txBody>
          <a:bodyPr anchor="b"/>
          <a:lstStyle>
            <a:lvl1pPr algn="ctr">
              <a:defRPr sz="4500" b="1" baseline="0">
                <a:solidFill>
                  <a:srgbClr val="3333FF"/>
                </a:solidFill>
              </a:defRPr>
            </a:lvl1pPr>
          </a:lstStyle>
          <a:p>
            <a:r>
              <a:rPr lang="en-US" dirty="0"/>
              <a:t>We must raise our funding</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1800" b="1" baseline="0">
                <a:solidFill>
                  <a:srgbClr val="3333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t>
            </a:r>
            <a:r>
              <a:rPr lang="en-US" dirty="0" err="1"/>
              <a:t>NjalaUniversityFirst</a:t>
            </a:r>
            <a:endParaRPr lang="en-US" dirty="0"/>
          </a:p>
        </p:txBody>
      </p:sp>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00533" y="762000"/>
            <a:ext cx="1258330" cy="12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txBox="1">
            <a:spLocks/>
          </p:cNvSpPr>
          <p:nvPr userDrawn="1"/>
        </p:nvSpPr>
        <p:spPr>
          <a:xfrm>
            <a:off x="1133856" y="307183"/>
            <a:ext cx="6858000" cy="51276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b="1" kern="1200" baseline="0">
                <a:solidFill>
                  <a:srgbClr val="3333FF"/>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400" dirty="0"/>
              <a:t>NJALA</a:t>
            </a:r>
            <a:r>
              <a:rPr lang="en-US" sz="2400" baseline="0" dirty="0"/>
              <a:t> UNIVERSITY, SIERRA LEONE</a:t>
            </a:r>
            <a:endParaRPr lang="en-US" sz="2400" dirty="0"/>
          </a:p>
        </p:txBody>
      </p:sp>
    </p:spTree>
    <p:extLst>
      <p:ext uri="{BB962C8B-B14F-4D97-AF65-F5344CB8AC3E}">
        <p14:creationId xmlns:p14="http://schemas.microsoft.com/office/powerpoint/2010/main" val="19803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E2EAB-9BB1-4C6D-983B-DBEC88CD4F9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1C3A-53DF-4CB6-ACFE-AE0DC5781DC0}" type="slidenum">
              <a:rPr lang="en-US" smtClean="0"/>
              <a:t>‹#›</a:t>
            </a:fld>
            <a:endParaRPr lang="en-US"/>
          </a:p>
        </p:txBody>
      </p:sp>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 y="6248398"/>
            <a:ext cx="604032" cy="588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33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E2EAB-9BB1-4C6D-983B-DBEC88CD4F9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239649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DE2EAB-9BB1-4C6D-983B-DBEC88CD4F92}"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1C3A-53DF-4CB6-ACFE-AE0DC5781DC0}" type="slidenum">
              <a:rPr lang="en-US" smtClean="0"/>
              <a:t>‹#›</a:t>
            </a:fld>
            <a:endParaRPr lang="en-US"/>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8686799" y="6393957"/>
            <a:ext cx="457200" cy="44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39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DE2EAB-9BB1-4C6D-983B-DBEC88CD4F92}"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814034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DE2EAB-9BB1-4C6D-983B-DBEC88CD4F92}"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3017701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E2EAB-9BB1-4C6D-983B-DBEC88CD4F92}"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1233006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DE2EAB-9BB1-4C6D-983B-DBEC88CD4F92}"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3831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D1093B-1750-4C7D-9877-B3E9B30053A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1490142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6DE2EAB-9BB1-4C6D-983B-DBEC88CD4F92}"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877918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E2EAB-9BB1-4C6D-983B-DBEC88CD4F9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10751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DE2EAB-9BB1-4C6D-983B-DBEC88CD4F92}"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1C3A-53DF-4CB6-ACFE-AE0DC5781DC0}" type="slidenum">
              <a:rPr lang="en-US" smtClean="0"/>
              <a:t>‹#›</a:t>
            </a:fld>
            <a:endParaRPr lang="en-US"/>
          </a:p>
        </p:txBody>
      </p:sp>
    </p:spTree>
    <p:extLst>
      <p:ext uri="{BB962C8B-B14F-4D97-AF65-F5344CB8AC3E}">
        <p14:creationId xmlns:p14="http://schemas.microsoft.com/office/powerpoint/2010/main" val="2371337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3044" y="2122683"/>
            <a:ext cx="7773308" cy="1850232"/>
          </a:xfrm>
          <a:solidFill>
            <a:schemeClr val="tx1"/>
          </a:solidFill>
        </p:spPr>
        <p:txBody>
          <a:bodyPr anchor="b">
            <a:normAutofit/>
          </a:bodyPr>
          <a:lstStyle>
            <a:lvl1pPr algn="ctr">
              <a:defRPr sz="4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43044" y="4106768"/>
            <a:ext cx="7773308" cy="914400"/>
          </a:xfrm>
        </p:spPr>
        <p:txBody>
          <a:bodyPr/>
          <a:lstStyle>
            <a:lvl1pPr marL="0" indent="0" algn="ctr">
              <a:lnSpc>
                <a:spcPct val="100000"/>
              </a:lnSpc>
              <a:buNone/>
              <a:defRPr sz="2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2027374" y="209047"/>
            <a:ext cx="5211626" cy="419100"/>
          </a:xfrm>
          <a:prstGeom prst="rect">
            <a:avLst/>
          </a:prstGeom>
        </p:spPr>
        <p:txBody>
          <a:bodyPr/>
          <a:lstStyle>
            <a:lvl1pPr algn="ctr">
              <a:defRPr sz="2800" b="1">
                <a:latin typeface="Arial" panose="020B0604020202020204" pitchFamily="34" charset="0"/>
                <a:cs typeface="Arial" panose="020B0604020202020204" pitchFamily="34" charset="0"/>
              </a:defRPr>
            </a:lvl1pPr>
          </a:lstStyle>
          <a:p>
            <a:pPr>
              <a:defRPr/>
            </a:pPr>
            <a:r>
              <a:rPr lang="en-US" dirty="0" err="1"/>
              <a:t>Njala</a:t>
            </a:r>
            <a:r>
              <a:rPr lang="en-US" dirty="0"/>
              <a:t> University, Sierra Leone</a:t>
            </a:r>
          </a:p>
        </p:txBody>
      </p:sp>
      <p:pic>
        <p:nvPicPr>
          <p:cNvPr id="8"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900533" y="762000"/>
            <a:ext cx="1258330" cy="12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44583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26097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991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185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D1093B-1750-4C7D-9877-B3E9B30053A1}"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116278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1093B-1750-4C7D-9877-B3E9B30053A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123809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D1093B-1750-4C7D-9877-B3E9B30053A1}"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365388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D1093B-1750-4C7D-9877-B3E9B30053A1}"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390417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1093B-1750-4C7D-9877-B3E9B30053A1}"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296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D1093B-1750-4C7D-9877-B3E9B30053A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34386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D1093B-1750-4C7D-9877-B3E9B30053A1}"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4AB3E-90AC-4A04-96DB-49117529F9FB}" type="slidenum">
              <a:rPr lang="en-US" smtClean="0"/>
              <a:t>‹#›</a:t>
            </a:fld>
            <a:endParaRPr lang="en-US"/>
          </a:p>
        </p:txBody>
      </p:sp>
    </p:spTree>
    <p:extLst>
      <p:ext uri="{BB962C8B-B14F-4D97-AF65-F5344CB8AC3E}">
        <p14:creationId xmlns:p14="http://schemas.microsoft.com/office/powerpoint/2010/main" val="292220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1093B-1750-4C7D-9877-B3E9B30053A1}" type="datetimeFigureOut">
              <a:rPr lang="en-US" smtClean="0"/>
              <a:t>2/23/2025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4AB3E-90AC-4A04-96DB-49117529F9FB}" type="slidenum">
              <a:rPr lang="en-US" smtClean="0"/>
              <a:t>‹#›</a:t>
            </a:fld>
            <a:endParaRPr lang="en-US"/>
          </a:p>
        </p:txBody>
      </p:sp>
    </p:spTree>
    <p:extLst>
      <p:ext uri="{BB962C8B-B14F-4D97-AF65-F5344CB8AC3E}">
        <p14:creationId xmlns:p14="http://schemas.microsoft.com/office/powerpoint/2010/main" val="34724333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DE2EAB-9BB1-4C6D-983B-DBEC88CD4F92}" type="datetimeFigureOut">
              <a:rPr lang="en-US" smtClean="0"/>
              <a:t>2/23/2025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61C3A-53DF-4CB6-ACFE-AE0DC5781DC0}" type="slidenum">
              <a:rPr lang="en-US" smtClean="0"/>
              <a:t>‹#›</a:t>
            </a:fld>
            <a:endParaRPr lang="en-US"/>
          </a:p>
        </p:txBody>
      </p:sp>
      <p:sp>
        <p:nvSpPr>
          <p:cNvPr id="7" name="TextBox 6"/>
          <p:cNvSpPr txBox="1"/>
          <p:nvPr userDrawn="1"/>
        </p:nvSpPr>
        <p:spPr>
          <a:xfrm>
            <a:off x="0" y="6369087"/>
            <a:ext cx="9144000" cy="488121"/>
          </a:xfrm>
          <a:prstGeom prst="rect">
            <a:avLst/>
          </a:prstGeom>
          <a:solidFill>
            <a:schemeClr val="tx1"/>
          </a:solidFill>
        </p:spPr>
        <p:txBody>
          <a:bodyPr wrap="square" rtlCol="0">
            <a:spAutoFit/>
          </a:bodyPr>
          <a:lstStyle/>
          <a:p>
            <a:endParaRPr lang="en-GB" dirty="0"/>
          </a:p>
        </p:txBody>
      </p:sp>
      <p:sp>
        <p:nvSpPr>
          <p:cNvPr id="8" name="Footer Placeholder 4"/>
          <p:cNvSpPr txBox="1">
            <a:spLocks/>
          </p:cNvSpPr>
          <p:nvPr userDrawn="1"/>
        </p:nvSpPr>
        <p:spPr>
          <a:xfrm>
            <a:off x="533402" y="6400825"/>
            <a:ext cx="8077199" cy="409577"/>
          </a:xfrm>
          <a:prstGeom prst="rect">
            <a:avLst/>
          </a:prstGeom>
          <a:solidFill>
            <a:srgbClr val="3333FF"/>
          </a:solidFill>
        </p:spPr>
        <p:txBody>
          <a:bodyPr/>
          <a:lstStyle>
            <a:defPPr>
              <a:defRPr lang="en-US"/>
            </a:defPPr>
            <a:lvl1pPr marL="0" algn="l" defTabSz="457200" rtl="0" eaLnBrk="1" latinLnBrk="0" hangingPunct="1">
              <a:defRPr sz="1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600" b="1" dirty="0" err="1">
                <a:solidFill>
                  <a:schemeClr val="bg1"/>
                </a:solidFill>
              </a:rPr>
              <a:t>Njala</a:t>
            </a:r>
            <a:r>
              <a:rPr lang="en-US" sz="1600" b="1" dirty="0">
                <a:solidFill>
                  <a:schemeClr val="bg1"/>
                </a:solidFill>
              </a:rPr>
              <a:t> University</a:t>
            </a:r>
            <a:r>
              <a:rPr lang="en-US" sz="1600" dirty="0">
                <a:solidFill>
                  <a:schemeClr val="bg1"/>
                </a:solidFill>
              </a:rPr>
              <a:t>–</a:t>
            </a:r>
            <a:r>
              <a:rPr lang="en-US" sz="1600" b="1" i="1" dirty="0">
                <a:solidFill>
                  <a:schemeClr val="bg1"/>
                </a:solidFill>
              </a:rPr>
              <a:t>fostering</a:t>
            </a:r>
            <a:r>
              <a:rPr lang="en-US" sz="1600" b="1" i="1" baseline="0" dirty="0">
                <a:solidFill>
                  <a:schemeClr val="bg1"/>
                </a:solidFill>
              </a:rPr>
              <a:t> intellectual and personal development in Sierra Leone</a:t>
            </a:r>
            <a:endParaRPr lang="en-US" sz="1600" b="1" i="1" dirty="0">
              <a:solidFill>
                <a:schemeClr val="bg1"/>
              </a:solidFill>
            </a:endParaRPr>
          </a:p>
        </p:txBody>
      </p:sp>
      <p:pic>
        <p:nvPicPr>
          <p:cNvPr id="9" name="Picture 3"/>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1" y="6369087"/>
            <a:ext cx="533400" cy="473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8610601" y="6376619"/>
            <a:ext cx="533400" cy="473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101106"/>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68" r:id="rId12"/>
    <p:sldLayoutId id="2147483972" r:id="rId13"/>
    <p:sldLayoutId id="2147483985" r:id="rId14"/>
    <p:sldLayoutId id="214748398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jhsph.edu/departments/international-health/centers-and-institutes/institute-for-international-programs/list/index.html"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subTitle" idx="1"/>
          </p:nvPr>
        </p:nvSpPr>
        <p:spPr>
          <a:xfrm>
            <a:off x="419100" y="4267200"/>
            <a:ext cx="8305800" cy="2101392"/>
          </a:xfrm>
          <a:ln w="25400" cmpd="dbl">
            <a:solidFill>
              <a:srgbClr val="00CC00"/>
            </a:solidFill>
          </a:ln>
        </p:spPr>
        <p:txBody>
          <a:bodyPr>
            <a:noAutofit/>
          </a:bodyPr>
          <a:lstStyle/>
          <a:p>
            <a:pPr marL="533400" indent="-533400">
              <a:lnSpc>
                <a:spcPct val="100000"/>
              </a:lnSpc>
              <a:spcBef>
                <a:spcPts val="0"/>
              </a:spcBef>
            </a:pPr>
            <a:r>
              <a:rPr lang="en-US" sz="2000" dirty="0">
                <a:solidFill>
                  <a:schemeClr val="tx1"/>
                </a:solidFill>
                <a:latin typeface="American Typewriter" charset="0"/>
                <a:ea typeface="American Typewriter" charset="0"/>
                <a:cs typeface="American Typewriter" charset="0"/>
              </a:rPr>
              <a:t>PhD VIVA VOCE</a:t>
            </a:r>
          </a:p>
          <a:p>
            <a:pPr marL="533400" indent="-533400">
              <a:lnSpc>
                <a:spcPct val="100000"/>
              </a:lnSpc>
              <a:spcBef>
                <a:spcPts val="0"/>
              </a:spcBef>
            </a:pPr>
            <a:r>
              <a:rPr lang="en-US" sz="2000" dirty="0">
                <a:solidFill>
                  <a:schemeClr val="tx1"/>
                </a:solidFill>
                <a:latin typeface="American Typewriter" charset="0"/>
                <a:ea typeface="American Typewriter" charset="0"/>
                <a:cs typeface="American Typewriter" charset="0"/>
              </a:rPr>
              <a:t>BY </a:t>
            </a:r>
          </a:p>
          <a:p>
            <a:pPr marL="533400" indent="-533400">
              <a:lnSpc>
                <a:spcPct val="100000"/>
              </a:lnSpc>
              <a:spcBef>
                <a:spcPts val="0"/>
              </a:spcBef>
            </a:pPr>
            <a:r>
              <a:rPr lang="en-US" sz="2800" dirty="0">
                <a:solidFill>
                  <a:srgbClr val="CC0000"/>
                </a:solidFill>
                <a:latin typeface="American Typewriter" charset="0"/>
                <a:ea typeface="American Typewriter" charset="0"/>
                <a:cs typeface="American Typewriter" charset="0"/>
              </a:rPr>
              <a:t>BRIMA GEGBE</a:t>
            </a:r>
          </a:p>
          <a:p>
            <a:pPr marL="533400" indent="-533400">
              <a:lnSpc>
                <a:spcPct val="100000"/>
              </a:lnSpc>
              <a:spcBef>
                <a:spcPts val="0"/>
              </a:spcBef>
              <a:spcAft>
                <a:spcPts val="1200"/>
              </a:spcAft>
            </a:pPr>
            <a:r>
              <a:rPr lang="en-US" dirty="0">
                <a:solidFill>
                  <a:schemeClr val="tx1"/>
                </a:solidFill>
                <a:latin typeface="American Typewriter" charset="0"/>
                <a:ea typeface="American Typewriter" charset="0"/>
                <a:cs typeface="American Typewriter" charset="0"/>
              </a:rPr>
              <a:t>DEPARTMENT OF MATHEMATICS &amp; STATISTICS, NJALA UNIVERSITY</a:t>
            </a:r>
          </a:p>
          <a:p>
            <a:pPr marL="533400" indent="-533400">
              <a:lnSpc>
                <a:spcPct val="100000"/>
              </a:lnSpc>
              <a:spcBef>
                <a:spcPts val="0"/>
              </a:spcBef>
            </a:pPr>
            <a:r>
              <a:rPr lang="en-US" sz="2400" dirty="0">
                <a:solidFill>
                  <a:srgbClr val="A50021"/>
                </a:solidFill>
                <a:latin typeface="American Typewriter" charset="0"/>
                <a:ea typeface="American Typewriter" charset="0"/>
                <a:cs typeface="American Typewriter" charset="0"/>
              </a:rPr>
              <a:t>SUPERVISORS:</a:t>
            </a:r>
          </a:p>
          <a:p>
            <a:pPr marL="533400" indent="-533400">
              <a:spcBef>
                <a:spcPts val="0"/>
              </a:spcBef>
            </a:pPr>
            <a:r>
              <a:rPr lang="en-US" sz="2400" dirty="0">
                <a:latin typeface="American Typewriter" charset="0"/>
                <a:ea typeface="American Typewriter" charset="0"/>
                <a:cs typeface="American Typewriter" charset="0"/>
              </a:rPr>
              <a:t>PROF. H.  KANDEH  &amp;  PROF. A. BAIMBA</a:t>
            </a:r>
          </a:p>
          <a:p>
            <a:pPr marL="533400" indent="-533400" eaLnBrk="1" hangingPunct="1">
              <a:spcBef>
                <a:spcPts val="0"/>
              </a:spcBef>
              <a:buFont typeface="Wingdings" charset="0"/>
              <a:buNone/>
            </a:pPr>
            <a:endParaRPr lang="en-US" sz="2000" dirty="0">
              <a:latin typeface="American Typewriter" charset="0"/>
              <a:ea typeface="American Typewriter" charset="0"/>
              <a:cs typeface="American Typewriter" charset="0"/>
            </a:endParaRPr>
          </a:p>
        </p:txBody>
      </p:sp>
      <p:sp>
        <p:nvSpPr>
          <p:cNvPr id="2" name="TextBox 1"/>
          <p:cNvSpPr txBox="1"/>
          <p:nvPr/>
        </p:nvSpPr>
        <p:spPr>
          <a:xfrm>
            <a:off x="-1587500" y="76200"/>
            <a:ext cx="184666" cy="369332"/>
          </a:xfrm>
          <a:prstGeom prst="rect">
            <a:avLst/>
          </a:prstGeom>
          <a:noFill/>
        </p:spPr>
        <p:txBody>
          <a:bodyPr wrap="none" rtlCol="0">
            <a:spAutoFit/>
          </a:bodyPr>
          <a:lstStyle/>
          <a:p>
            <a:endParaRPr lang="en-US" dirty="0"/>
          </a:p>
        </p:txBody>
      </p:sp>
      <p:sp>
        <p:nvSpPr>
          <p:cNvPr id="8" name="Title 2"/>
          <p:cNvSpPr txBox="1">
            <a:spLocks/>
          </p:cNvSpPr>
          <p:nvPr/>
        </p:nvSpPr>
        <p:spPr>
          <a:xfrm>
            <a:off x="723900" y="1981200"/>
            <a:ext cx="7696200" cy="2286000"/>
          </a:xfrm>
          <a:prstGeom prst="rect">
            <a:avLst/>
          </a:prstGeom>
          <a:ln w="25400" cmpd="dbl">
            <a:solidFill>
              <a:srgbClr val="CC0000"/>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Arial" panose="020B0604020202020204" pitchFamily="34" charset="0"/>
                <a:ea typeface="+mj-ea"/>
                <a:cs typeface="Arial" panose="020B0604020202020204" pitchFamily="34" charset="0"/>
              </a:defRPr>
            </a:lvl1pPr>
          </a:lstStyle>
          <a:p>
            <a:pPr>
              <a:lnSpc>
                <a:spcPct val="100000"/>
              </a:lnSpc>
            </a:pPr>
            <a:r>
              <a:rPr lang="en-US" sz="3000" dirty="0">
                <a:solidFill>
                  <a:srgbClr val="3333FF"/>
                </a:solidFill>
              </a:rPr>
              <a:t>IMPACT OF FREE HEALTH CARE  ON MORTALITY REDUCTION AND MODELING ITS EFFECT ON UNDER-FIVE CHILDREN IN MOYAMBA DISTRICT, SIERRA LEONE</a:t>
            </a:r>
            <a:endParaRPr lang="en-GB" sz="3000" dirty="0">
              <a:solidFill>
                <a:srgbClr val="3333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1E3A-CE57-4AA1-9BA1-46333EFC90D1}"/>
              </a:ext>
            </a:extLst>
          </p:cNvPr>
          <p:cNvSpPr>
            <a:spLocks noGrp="1"/>
          </p:cNvSpPr>
          <p:nvPr>
            <p:ph type="title"/>
          </p:nvPr>
        </p:nvSpPr>
        <p:spPr>
          <a:xfrm>
            <a:off x="0" y="18255"/>
            <a:ext cx="7886700" cy="515145"/>
          </a:xfrm>
        </p:spPr>
        <p:txBody>
          <a:bodyPr>
            <a:noAutofit/>
          </a:bodyPr>
          <a:lstStyle/>
          <a:p>
            <a:r>
              <a:rPr lang="en-US" sz="3600" dirty="0">
                <a:solidFill>
                  <a:srgbClr val="0000D0"/>
                </a:solidFill>
                <a:latin typeface="Times New Roman" charset="0"/>
                <a:ea typeface="Times New Roman" charset="0"/>
                <a:cs typeface="Times New Roman" charset="0"/>
              </a:rPr>
              <a:t>2. Literature Review Cont.</a:t>
            </a:r>
            <a:endParaRPr lang="en-SL" sz="3600" dirty="0"/>
          </a:p>
        </p:txBody>
      </p:sp>
      <p:sp>
        <p:nvSpPr>
          <p:cNvPr id="3" name="Content Placeholder 2">
            <a:extLst>
              <a:ext uri="{FF2B5EF4-FFF2-40B4-BE49-F238E27FC236}">
                <a16:creationId xmlns:a16="http://schemas.microsoft.com/office/drawing/2014/main" id="{25030EA5-29DF-4A5B-8E88-E0E66F92158E}"/>
              </a:ext>
            </a:extLst>
          </p:cNvPr>
          <p:cNvSpPr>
            <a:spLocks noGrp="1"/>
          </p:cNvSpPr>
          <p:nvPr>
            <p:ph idx="1"/>
          </p:nvPr>
        </p:nvSpPr>
        <p:spPr>
          <a:xfrm>
            <a:off x="0" y="533400"/>
            <a:ext cx="9144000" cy="5791200"/>
          </a:xfrm>
        </p:spPr>
        <p:txBody>
          <a:bodyPr>
            <a:normAutofit fontScale="92500"/>
          </a:bodyPr>
          <a:lstStyle/>
          <a:p>
            <a:pPr lvl="1" algn="just">
              <a:lnSpc>
                <a:spcPct val="200000"/>
              </a:lnSpc>
              <a:buClr>
                <a:srgbClr val="1E1EB8"/>
              </a:buClr>
              <a:buFont typeface="Wingdings" panose="05000000000000000000" pitchFamily="2" charset="2"/>
              <a:buChar char="Ø"/>
            </a:pPr>
            <a:r>
              <a:rPr lang="en-SL" sz="2400" dirty="0">
                <a:latin typeface="Times New Roman" panose="02020603050405020304" pitchFamily="18" charset="0"/>
                <a:cs typeface="Times New Roman" panose="02020603050405020304" pitchFamily="18" charset="0"/>
              </a:rPr>
              <a:t>The experience of fee removal in Uganda, in 2001, observed an increase in outpatient utilization</a:t>
            </a:r>
            <a:r>
              <a:rPr lang="en-US" sz="2400" dirty="0">
                <a:latin typeface="Times New Roman" panose="02020603050405020304" pitchFamily="18" charset="0"/>
                <a:cs typeface="Times New Roman" panose="02020603050405020304" pitchFamily="18" charset="0"/>
              </a:rPr>
              <a:t>,</a:t>
            </a:r>
            <a:r>
              <a:rPr lang="en-SL" sz="2400" dirty="0">
                <a:latin typeface="Times New Roman" panose="02020603050405020304" pitchFamily="18" charset="0"/>
                <a:cs typeface="Times New Roman" panose="02020603050405020304" pitchFamily="18" charset="0"/>
              </a:rPr>
              <a:t> the poor benefited the most (</a:t>
            </a:r>
            <a:r>
              <a:rPr lang="en-SL" sz="2400" dirty="0" err="1">
                <a:solidFill>
                  <a:srgbClr val="0000D0"/>
                </a:solidFill>
                <a:latin typeface="Times New Roman" panose="02020603050405020304" pitchFamily="18" charset="0"/>
                <a:cs typeface="Times New Roman" panose="02020603050405020304" pitchFamily="18" charset="0"/>
              </a:rPr>
              <a:t>Nabyonga</a:t>
            </a:r>
            <a:r>
              <a:rPr lang="en-SL" sz="2400" dirty="0">
                <a:solidFill>
                  <a:srgbClr val="0000D0"/>
                </a:solidFill>
                <a:latin typeface="Times New Roman" panose="02020603050405020304" pitchFamily="18" charset="0"/>
                <a:cs typeface="Times New Roman" panose="02020603050405020304" pitchFamily="18" charset="0"/>
              </a:rPr>
              <a:t> et al.</a:t>
            </a:r>
            <a:r>
              <a:rPr lang="en-US" sz="2400" dirty="0">
                <a:solidFill>
                  <a:srgbClr val="0000D0"/>
                </a:solidFill>
                <a:latin typeface="Times New Roman" panose="02020603050405020304" pitchFamily="18" charset="0"/>
                <a:cs typeface="Times New Roman" panose="02020603050405020304" pitchFamily="18" charset="0"/>
              </a:rPr>
              <a:t>,</a:t>
            </a:r>
            <a:r>
              <a:rPr lang="en-SL" sz="2400" dirty="0">
                <a:solidFill>
                  <a:srgbClr val="0000D0"/>
                </a:solidFill>
                <a:latin typeface="Times New Roman" panose="02020603050405020304" pitchFamily="18" charset="0"/>
                <a:cs typeface="Times New Roman" panose="02020603050405020304" pitchFamily="18" charset="0"/>
              </a:rPr>
              <a:t> 2005</a:t>
            </a:r>
            <a:r>
              <a:rPr lang="en-SL"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1" algn="just">
              <a:lnSpc>
                <a:spcPct val="200000"/>
              </a:lnSpc>
              <a:buClr>
                <a:srgbClr val="1E1EB8"/>
              </a:buClr>
              <a:buFont typeface="Wingdings" panose="05000000000000000000" pitchFamily="2" charset="2"/>
              <a:buChar char="Ø"/>
            </a:pPr>
            <a:r>
              <a:rPr lang="en-SL" sz="2400" dirty="0">
                <a:latin typeface="Times New Roman" panose="02020603050405020304" pitchFamily="18" charset="0"/>
                <a:cs typeface="Times New Roman" panose="02020603050405020304" pitchFamily="18" charset="0"/>
              </a:rPr>
              <a:t>A year after the </a:t>
            </a:r>
            <a:r>
              <a:rPr lang="en-US" sz="2400" dirty="0">
                <a:latin typeface="Times New Roman" panose="02020603050405020304" pitchFamily="18" charset="0"/>
                <a:cs typeface="Times New Roman" panose="02020603050405020304" pitchFamily="18" charset="0"/>
              </a:rPr>
              <a:t>fee removal in Sierra Leone</a:t>
            </a:r>
            <a:r>
              <a:rPr lang="en-SL" sz="2400" dirty="0">
                <a:latin typeface="Times New Roman" panose="02020603050405020304" pitchFamily="18" charset="0"/>
                <a:cs typeface="Times New Roman" panose="02020603050405020304" pitchFamily="18" charset="0"/>
              </a:rPr>
              <a:t>, reflected a 150 per cent improvement in maternal complications managed at health facilities and</a:t>
            </a:r>
            <a:r>
              <a:rPr lang="en-GB" sz="2400" dirty="0">
                <a:latin typeface="Times New Roman" panose="02020603050405020304" pitchFamily="18" charset="0"/>
                <a:cs typeface="Times New Roman" panose="02020603050405020304" pitchFamily="18" charset="0"/>
              </a:rPr>
              <a:t> medical care for under five children increased by 214 per cent </a:t>
            </a:r>
            <a:r>
              <a:rPr lang="en-US" sz="2400" dirty="0">
                <a:latin typeface="Times New Roman" panose="02020603050405020304" pitchFamily="18" charset="0"/>
                <a:cs typeface="Times New Roman" panose="02020603050405020304" pitchFamily="18" charset="0"/>
              </a:rPr>
              <a:t>(</a:t>
            </a:r>
            <a:r>
              <a:rPr lang="en-US" sz="2400" dirty="0">
                <a:solidFill>
                  <a:srgbClr val="0000D0"/>
                </a:solidFill>
                <a:latin typeface="Times New Roman" panose="02020603050405020304" pitchFamily="18" charset="0"/>
                <a:cs typeface="Times New Roman" panose="02020603050405020304" pitchFamily="18" charset="0"/>
              </a:rPr>
              <a:t>FHCR,2011</a:t>
            </a:r>
            <a:r>
              <a:rPr lang="en-US" sz="2400" dirty="0">
                <a:latin typeface="Times New Roman" panose="02020603050405020304" pitchFamily="18" charset="0"/>
                <a:cs typeface="Times New Roman" panose="02020603050405020304" pitchFamily="18" charset="0"/>
              </a:rPr>
              <a:t>)</a:t>
            </a:r>
          </a:p>
          <a:p>
            <a:pPr lvl="1" algn="just">
              <a:lnSpc>
                <a:spcPct val="200000"/>
              </a:lnSpc>
              <a:buClr>
                <a:srgbClr val="1E1EB8"/>
              </a:buClr>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Most often, for fee removal or FHCP increased in utilization is observed, fully in line with basic economic theory (</a:t>
            </a:r>
            <a:r>
              <a:rPr lang="en-GB" sz="2400" dirty="0">
                <a:solidFill>
                  <a:srgbClr val="0000D0"/>
                </a:solidFill>
                <a:latin typeface="Times New Roman" panose="02020603050405020304" pitchFamily="18" charset="0"/>
                <a:cs typeface="Times New Roman" panose="02020603050405020304" pitchFamily="18" charset="0"/>
              </a:rPr>
              <a:t>law of demand</a:t>
            </a:r>
            <a:r>
              <a:rPr lang="en-GB" sz="2400" dirty="0">
                <a:latin typeface="Times New Roman" panose="02020603050405020304" pitchFamily="18" charset="0"/>
                <a:cs typeface="Times New Roman" panose="02020603050405020304" pitchFamily="18" charset="0"/>
              </a:rPr>
              <a:t>). </a:t>
            </a:r>
            <a:endParaRPr lang="en-SL" sz="2400" dirty="0">
              <a:latin typeface="Times New Roman" panose="02020603050405020304" pitchFamily="18" charset="0"/>
              <a:cs typeface="Times New Roman" panose="02020603050405020304" pitchFamily="18" charset="0"/>
            </a:endParaRPr>
          </a:p>
          <a:p>
            <a:endParaRPr lang="en-SL" dirty="0"/>
          </a:p>
        </p:txBody>
      </p:sp>
    </p:spTree>
    <p:extLst>
      <p:ext uri="{BB962C8B-B14F-4D97-AF65-F5344CB8AC3E}">
        <p14:creationId xmlns:p14="http://schemas.microsoft.com/office/powerpoint/2010/main" val="45218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0D24-53A2-459E-9961-F16B87749ADC}"/>
              </a:ext>
            </a:extLst>
          </p:cNvPr>
          <p:cNvSpPr>
            <a:spLocks noGrp="1"/>
          </p:cNvSpPr>
          <p:nvPr>
            <p:ph type="title"/>
          </p:nvPr>
        </p:nvSpPr>
        <p:spPr>
          <a:xfrm>
            <a:off x="0" y="1"/>
            <a:ext cx="7886700" cy="533400"/>
          </a:xfrm>
        </p:spPr>
        <p:txBody>
          <a:bodyPr>
            <a:noAutofit/>
          </a:bodyPr>
          <a:lstStyle/>
          <a:p>
            <a:r>
              <a:rPr lang="en-US" sz="3600" dirty="0">
                <a:solidFill>
                  <a:srgbClr val="0000D0"/>
                </a:solidFill>
                <a:latin typeface="Times New Roman" charset="0"/>
                <a:ea typeface="Times New Roman" charset="0"/>
                <a:cs typeface="Times New Roman" charset="0"/>
              </a:rPr>
              <a:t>2. Literature Review Cont.</a:t>
            </a:r>
            <a:endParaRPr lang="en-SL" sz="3600" dirty="0"/>
          </a:p>
        </p:txBody>
      </p:sp>
      <p:sp>
        <p:nvSpPr>
          <p:cNvPr id="4" name="Rectangle 3">
            <a:extLst>
              <a:ext uri="{FF2B5EF4-FFF2-40B4-BE49-F238E27FC236}">
                <a16:creationId xmlns:a16="http://schemas.microsoft.com/office/drawing/2014/main" id="{CF266926-7628-4F62-9ADC-6577ADC059B3}"/>
              </a:ext>
            </a:extLst>
          </p:cNvPr>
          <p:cNvSpPr/>
          <p:nvPr/>
        </p:nvSpPr>
        <p:spPr>
          <a:xfrm>
            <a:off x="0" y="609600"/>
            <a:ext cx="9144000" cy="5406095"/>
          </a:xfrm>
          <a:prstGeom prst="rect">
            <a:avLst/>
          </a:prstGeom>
        </p:spPr>
        <p:txBody>
          <a:bodyPr wrap="square">
            <a:spAutoFit/>
          </a:bodyPr>
          <a:lstStyle/>
          <a:p>
            <a:pPr marL="800100" lvl="1" indent="-342900" algn="just">
              <a:lnSpc>
                <a:spcPct val="20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However, for many observers, the real challenges lie elsewhere.</a:t>
            </a:r>
          </a:p>
          <a:p>
            <a:pPr marL="800100" lvl="1" indent="-342900" algn="just">
              <a:lnSpc>
                <a:spcPct val="20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 implementations of user fee together with non user fee health initiatives have different challenges and the countries specifics are therefore driven by the policies with the most benefit to the people.</a:t>
            </a:r>
          </a:p>
          <a:p>
            <a:pPr marL="800100" lvl="1" indent="-342900" algn="just">
              <a:lnSpc>
                <a:spcPct val="20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 force behind the implementation of the existing health policies was the object of this research. To study the impact of  FHCI on mortality reduction and modelling its effect on under-five children in Moyamba District.</a:t>
            </a:r>
          </a:p>
        </p:txBody>
      </p:sp>
    </p:spTree>
    <p:extLst>
      <p:ext uri="{BB962C8B-B14F-4D97-AF65-F5344CB8AC3E}">
        <p14:creationId xmlns:p14="http://schemas.microsoft.com/office/powerpoint/2010/main" val="352365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B054-B242-4632-B5C5-7B72B6C5B6B2}"/>
              </a:ext>
            </a:extLst>
          </p:cNvPr>
          <p:cNvSpPr>
            <a:spLocks noGrp="1"/>
          </p:cNvSpPr>
          <p:nvPr>
            <p:ph type="title"/>
          </p:nvPr>
        </p:nvSpPr>
        <p:spPr>
          <a:xfrm>
            <a:off x="0" y="18256"/>
            <a:ext cx="8420100" cy="662781"/>
          </a:xfrm>
        </p:spPr>
        <p:txBody>
          <a:bodyPr>
            <a:normAutofit fontScale="90000"/>
          </a:bodyPr>
          <a:lstStyle/>
          <a:p>
            <a:r>
              <a:rPr lang="en-US" sz="5400" b="1" dirty="0">
                <a:solidFill>
                  <a:srgbClr val="0000D0"/>
                </a:solidFill>
                <a:latin typeface="Times New Roman" charset="0"/>
                <a:ea typeface="Times New Roman" charset="0"/>
                <a:cs typeface="Times New Roman" charset="0"/>
              </a:rPr>
              <a:t>3. </a:t>
            </a:r>
            <a:r>
              <a:rPr lang="en-US" sz="4000" b="1" dirty="0">
                <a:solidFill>
                  <a:srgbClr val="0000D0"/>
                </a:solidFill>
                <a:latin typeface="Times New Roman" charset="0"/>
                <a:ea typeface="Times New Roman" charset="0"/>
                <a:cs typeface="Times New Roman" charset="0"/>
              </a:rPr>
              <a:t>Research Methodology</a:t>
            </a:r>
            <a:endParaRPr lang="en-SL" sz="4000" b="1" dirty="0">
              <a:solidFill>
                <a:srgbClr val="0000D0"/>
              </a:solidFill>
            </a:endParaRPr>
          </a:p>
        </p:txBody>
      </p:sp>
      <p:sp>
        <p:nvSpPr>
          <p:cNvPr id="4" name="Rectangle 3">
            <a:extLst>
              <a:ext uri="{FF2B5EF4-FFF2-40B4-BE49-F238E27FC236}">
                <a16:creationId xmlns:a16="http://schemas.microsoft.com/office/drawing/2014/main" id="{F6B32D00-A7A9-45B1-82BB-300FBD093B13}"/>
              </a:ext>
            </a:extLst>
          </p:cNvPr>
          <p:cNvSpPr/>
          <p:nvPr/>
        </p:nvSpPr>
        <p:spPr>
          <a:xfrm>
            <a:off x="0" y="704022"/>
            <a:ext cx="4722056" cy="523220"/>
          </a:xfrm>
          <a:prstGeom prst="rect">
            <a:avLst/>
          </a:prstGeom>
        </p:spPr>
        <p:txBody>
          <a:bodyPr wrap="square">
            <a:spAutoFit/>
          </a:bodyPr>
          <a:lstStyle/>
          <a:p>
            <a:r>
              <a:rPr lang="en-US" sz="2800" dirty="0">
                <a:solidFill>
                  <a:srgbClr val="0000D0"/>
                </a:solidFill>
                <a:latin typeface="Times New Roman" charset="0"/>
                <a:ea typeface="Times New Roman" charset="0"/>
                <a:cs typeface="Times New Roman" charset="0"/>
              </a:rPr>
              <a:t>3.1. Study Area</a:t>
            </a:r>
          </a:p>
        </p:txBody>
      </p:sp>
      <p:grpSp>
        <p:nvGrpSpPr>
          <p:cNvPr id="5" name="Group 4">
            <a:extLst>
              <a:ext uri="{FF2B5EF4-FFF2-40B4-BE49-F238E27FC236}">
                <a16:creationId xmlns:a16="http://schemas.microsoft.com/office/drawing/2014/main" id="{55C8C4ED-E0B2-4EDE-9B9C-ECFD05714B23}"/>
              </a:ext>
            </a:extLst>
          </p:cNvPr>
          <p:cNvGrpSpPr/>
          <p:nvPr/>
        </p:nvGrpSpPr>
        <p:grpSpPr>
          <a:xfrm>
            <a:off x="205408" y="1373338"/>
            <a:ext cx="8733183" cy="4267200"/>
            <a:chOff x="1470991" y="1139687"/>
            <a:chExt cx="8733183" cy="4174435"/>
          </a:xfrm>
        </p:grpSpPr>
        <p:pic>
          <p:nvPicPr>
            <p:cNvPr id="6" name="Picture 5">
              <a:extLst>
                <a:ext uri="{FF2B5EF4-FFF2-40B4-BE49-F238E27FC236}">
                  <a16:creationId xmlns:a16="http://schemas.microsoft.com/office/drawing/2014/main" id="{084CC45F-9335-49CA-8FF9-DFF454754A3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70991" y="1139687"/>
              <a:ext cx="3326135" cy="4173698"/>
            </a:xfrm>
            <a:prstGeom prst="rect">
              <a:avLst/>
            </a:prstGeom>
            <a:noFill/>
            <a:ln w="63500" cmpd="dbl">
              <a:solidFill>
                <a:srgbClr val="0000FF"/>
              </a:solidFill>
            </a:ln>
          </p:spPr>
        </p:pic>
        <p:pic>
          <p:nvPicPr>
            <p:cNvPr id="7" name="Picture 6">
              <a:extLst>
                <a:ext uri="{FF2B5EF4-FFF2-40B4-BE49-F238E27FC236}">
                  <a16:creationId xmlns:a16="http://schemas.microsoft.com/office/drawing/2014/main" id="{2CD98EEB-A700-4940-987E-858C8997271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46983" y="1139687"/>
              <a:ext cx="5357191" cy="4174435"/>
            </a:xfrm>
            <a:prstGeom prst="rect">
              <a:avLst/>
            </a:prstGeom>
            <a:noFill/>
            <a:ln w="63500" cmpd="dbl">
              <a:solidFill>
                <a:srgbClr val="0000FF"/>
              </a:solidFill>
            </a:ln>
          </p:spPr>
        </p:pic>
      </p:grpSp>
      <p:sp>
        <p:nvSpPr>
          <p:cNvPr id="8" name="Rectangle 7">
            <a:extLst>
              <a:ext uri="{FF2B5EF4-FFF2-40B4-BE49-F238E27FC236}">
                <a16:creationId xmlns:a16="http://schemas.microsoft.com/office/drawing/2014/main" id="{AA11D711-D749-4672-A813-0D499E01E8C1}"/>
              </a:ext>
            </a:extLst>
          </p:cNvPr>
          <p:cNvSpPr/>
          <p:nvPr/>
        </p:nvSpPr>
        <p:spPr>
          <a:xfrm>
            <a:off x="205408" y="5652680"/>
            <a:ext cx="8733183" cy="646331"/>
          </a:xfrm>
          <a:prstGeom prst="rect">
            <a:avLst/>
          </a:prstGeom>
        </p:spPr>
        <p:txBody>
          <a:bodyPr wrap="square">
            <a:spAutoFit/>
          </a:bodyPr>
          <a:lstStyle/>
          <a:p>
            <a:r>
              <a:rPr lang="en-US" b="1" dirty="0">
                <a:solidFill>
                  <a:srgbClr val="0000FF"/>
                </a:solidFill>
                <a:latin typeface="Times New Roman" charset="0"/>
                <a:ea typeface="Times New Roman" charset="0"/>
                <a:cs typeface="Times New Roman" charset="0"/>
              </a:rPr>
              <a:t>Figure 1</a:t>
            </a:r>
            <a:r>
              <a:rPr lang="en-US" b="1"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A map of </a:t>
            </a:r>
            <a:r>
              <a:rPr lang="en-US" dirty="0" err="1">
                <a:latin typeface="Times New Roman" charset="0"/>
                <a:ea typeface="Times New Roman" charset="0"/>
                <a:cs typeface="Times New Roman" charset="0"/>
              </a:rPr>
              <a:t>Moyamba</a:t>
            </a:r>
            <a:r>
              <a:rPr lang="en-US" dirty="0">
                <a:latin typeface="Times New Roman" charset="0"/>
                <a:ea typeface="Times New Roman" charset="0"/>
                <a:cs typeface="Times New Roman" charset="0"/>
              </a:rPr>
              <a:t> District depicting the chiefdoms in the district in Sierra Leone (Field Survey)</a:t>
            </a:r>
            <a:endParaRPr lang="en-SL" dirty="0"/>
          </a:p>
        </p:txBody>
      </p:sp>
    </p:spTree>
    <p:extLst>
      <p:ext uri="{BB962C8B-B14F-4D97-AF65-F5344CB8AC3E}">
        <p14:creationId xmlns:p14="http://schemas.microsoft.com/office/powerpoint/2010/main" val="4892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862-6430-4839-88A5-17D0E3A8CEBE}"/>
              </a:ext>
            </a:extLst>
          </p:cNvPr>
          <p:cNvSpPr>
            <a:spLocks noGrp="1"/>
          </p:cNvSpPr>
          <p:nvPr>
            <p:ph type="title"/>
          </p:nvPr>
        </p:nvSpPr>
        <p:spPr>
          <a:xfrm>
            <a:off x="17980" y="1071"/>
            <a:ext cx="7068620" cy="456129"/>
          </a:xfrm>
        </p:spPr>
        <p:txBody>
          <a:bodyPr>
            <a:normAutofit fontScale="90000"/>
          </a:bodyPr>
          <a:lstStyle/>
          <a:p>
            <a:r>
              <a:rPr lang="en-GB" sz="3600" b="1"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3.2 Distribution of healthcare facilities</a:t>
            </a:r>
            <a:endParaRPr lang="en-SL" b="1" dirty="0">
              <a:solidFill>
                <a:srgbClr val="1E1EB8"/>
              </a:solidFill>
            </a:endParaRPr>
          </a:p>
        </p:txBody>
      </p:sp>
      <p:pic>
        <p:nvPicPr>
          <p:cNvPr id="4" name="Picture 3">
            <a:extLst>
              <a:ext uri="{FF2B5EF4-FFF2-40B4-BE49-F238E27FC236}">
                <a16:creationId xmlns:a16="http://schemas.microsoft.com/office/drawing/2014/main" id="{5022E7FC-3E2A-4031-A92C-BA50C592CD34}"/>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685800"/>
            <a:ext cx="7772400" cy="4471827"/>
          </a:xfrm>
          <a:prstGeom prst="rect">
            <a:avLst/>
          </a:prstGeom>
          <a:noFill/>
        </p:spPr>
      </p:pic>
      <p:sp>
        <p:nvSpPr>
          <p:cNvPr id="5" name="Rectangle 4">
            <a:extLst>
              <a:ext uri="{FF2B5EF4-FFF2-40B4-BE49-F238E27FC236}">
                <a16:creationId xmlns:a16="http://schemas.microsoft.com/office/drawing/2014/main" id="{70C9C348-3A0A-4A58-B93E-D087D4EEFBC8}"/>
              </a:ext>
            </a:extLst>
          </p:cNvPr>
          <p:cNvSpPr/>
          <p:nvPr/>
        </p:nvSpPr>
        <p:spPr>
          <a:xfrm>
            <a:off x="0" y="5121667"/>
            <a:ext cx="9067800" cy="837665"/>
          </a:xfrm>
          <a:prstGeom prst="rect">
            <a:avLst/>
          </a:prstGeom>
        </p:spPr>
        <p:txBody>
          <a:bodyPr wrap="square">
            <a:spAutoFit/>
          </a:bodyPr>
          <a:lstStyle/>
          <a:p>
            <a:pPr marL="457200" indent="-457200" algn="just">
              <a:lnSpc>
                <a:spcPct val="150000"/>
              </a:lnSpc>
              <a:spcAft>
                <a:spcPts val="0"/>
              </a:spcAft>
            </a:pPr>
            <a:r>
              <a:rPr lang="en-GB"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Figure2: </a:t>
            </a:r>
            <a:r>
              <a:rPr lang="en-GB" sz="1600" dirty="0">
                <a:latin typeface="Times New Roman" panose="02020603050405020304" pitchFamily="18" charset="0"/>
                <a:ea typeface="Calibri" panose="020F0502020204030204" pitchFamily="34" charset="0"/>
                <a:cs typeface="Times New Roman" panose="02020603050405020304" pitchFamily="18" charset="0"/>
              </a:rPr>
              <a:t>Distribution of healthcare facilities in Moyamba district, southern Sierra Leone. </a:t>
            </a:r>
            <a:r>
              <a:rPr lang="en-GB" sz="1600" i="1" dirty="0">
                <a:latin typeface="Times New Roman" panose="02020603050405020304" pitchFamily="18" charset="0"/>
                <a:ea typeface="Calibri" panose="020F0502020204030204" pitchFamily="34" charset="0"/>
                <a:cs typeface="Times New Roman" panose="02020603050405020304" pitchFamily="18" charset="0"/>
              </a:rPr>
              <a:t>Source: Field  Survey</a:t>
            </a:r>
            <a:endParaRPr lang="en-S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23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4915-EE4D-4138-B06E-22365C17E173}"/>
              </a:ext>
            </a:extLst>
          </p:cNvPr>
          <p:cNvSpPr>
            <a:spLocks noGrp="1"/>
          </p:cNvSpPr>
          <p:nvPr>
            <p:ph type="title"/>
          </p:nvPr>
        </p:nvSpPr>
        <p:spPr>
          <a:xfrm>
            <a:off x="0" y="62059"/>
            <a:ext cx="9158068" cy="2209800"/>
          </a:xfrm>
        </p:spPr>
        <p:txBody>
          <a:bodyPr>
            <a:normAutofit/>
          </a:bodyPr>
          <a:lstStyle/>
          <a:p>
            <a:r>
              <a:rPr lang="en-GB" sz="4000" b="1" dirty="0">
                <a:solidFill>
                  <a:srgbClr val="1E1EB8"/>
                </a:solidFill>
                <a:latin typeface="Times New Roman" charset="0"/>
                <a:cs typeface="Times New Roman" charset="0"/>
              </a:rPr>
              <a:t>3.2. Sample Design and Instruments</a:t>
            </a:r>
            <a:br>
              <a:rPr lang="en-GB" sz="3600" dirty="0">
                <a:latin typeface="Times New Roman" charset="0"/>
                <a:cs typeface="Times New Roman" charset="0"/>
              </a:rPr>
            </a:br>
            <a:br>
              <a:rPr lang="en-SL" sz="3600" dirty="0"/>
            </a:br>
            <a:endParaRPr lang="en-SL" dirty="0"/>
          </a:p>
        </p:txBody>
      </p:sp>
      <p:sp>
        <p:nvSpPr>
          <p:cNvPr id="4" name="Rectangle 3">
            <a:extLst>
              <a:ext uri="{FF2B5EF4-FFF2-40B4-BE49-F238E27FC236}">
                <a16:creationId xmlns:a16="http://schemas.microsoft.com/office/drawing/2014/main" id="{793E0F37-C8B7-420B-94A5-32CD71D5C6F8}"/>
              </a:ext>
            </a:extLst>
          </p:cNvPr>
          <p:cNvSpPr/>
          <p:nvPr/>
        </p:nvSpPr>
        <p:spPr>
          <a:xfrm>
            <a:off x="14068" y="1447800"/>
            <a:ext cx="9144000" cy="4231928"/>
          </a:xfrm>
          <a:prstGeom prst="rect">
            <a:avLst/>
          </a:prstGeom>
        </p:spPr>
        <p:txBody>
          <a:bodyPr wrap="square">
            <a:spAutoFit/>
          </a:bodyPr>
          <a:lstStyle/>
          <a:p>
            <a:pPr>
              <a:spcBef>
                <a:spcPts val="600"/>
              </a:spcBef>
              <a:buClr>
                <a:srgbClr val="0000D0"/>
              </a:buClr>
            </a:pPr>
            <a:r>
              <a:rPr lang="en-GB" sz="2200" dirty="0">
                <a:latin typeface="Times New Roman" panose="02020603050405020304" pitchFamily="18" charset="0"/>
                <a:cs typeface="Times New Roman" panose="02020603050405020304" pitchFamily="18" charset="0"/>
              </a:rPr>
              <a:t>The selection of representative sample was done by :</a:t>
            </a:r>
          </a:p>
          <a:p>
            <a:pPr marL="800100" lvl="1" indent="-342900">
              <a:spcBef>
                <a:spcPts val="600"/>
              </a:spcBef>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Determination of eligible facilities;</a:t>
            </a:r>
          </a:p>
          <a:p>
            <a:pPr marL="800100" lvl="1" indent="-342900">
              <a:spcBef>
                <a:spcPts val="600"/>
              </a:spcBef>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Construction of a list frame;</a:t>
            </a:r>
          </a:p>
          <a:p>
            <a:pPr marL="800100" lvl="1" indent="-342900">
              <a:spcBef>
                <a:spcPts val="600"/>
              </a:spcBef>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Determination of domains and/or strata;</a:t>
            </a:r>
          </a:p>
          <a:p>
            <a:pPr marL="800100" lvl="1" indent="-342900">
              <a:spcBef>
                <a:spcPts val="600"/>
              </a:spcBef>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Determination of sample size; and </a:t>
            </a:r>
          </a:p>
          <a:p>
            <a:pPr marL="800100" lvl="1" indent="-342900">
              <a:spcBef>
                <a:spcPts val="600"/>
              </a:spcBef>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Selection of samples from the list.</a:t>
            </a:r>
          </a:p>
          <a:p>
            <a:pPr>
              <a:spcBef>
                <a:spcPts val="600"/>
              </a:spcBef>
            </a:pPr>
            <a:r>
              <a:rPr lang="en-GB" sz="3600" b="1" dirty="0">
                <a:solidFill>
                  <a:srgbClr val="1E1EB8"/>
                </a:solidFill>
                <a:latin typeface="Times New Roman" charset="0"/>
                <a:cs typeface="Times New Roman" charset="0"/>
              </a:rPr>
              <a:t>3.3. Sampling Frame</a:t>
            </a:r>
          </a:p>
          <a:p>
            <a:pPr marL="342900" indent="-342900" algn="just">
              <a:spcBef>
                <a:spcPts val="600"/>
              </a:spcBef>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Probability sampling was used to select the facilities for inclusion in the study. Stratified sampling was done to ensure fair representation across various domains of eligible facilities</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62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EA2A-73DA-4880-BCB1-09CD413D1C30}"/>
              </a:ext>
            </a:extLst>
          </p:cNvPr>
          <p:cNvSpPr>
            <a:spLocks noGrp="1"/>
          </p:cNvSpPr>
          <p:nvPr>
            <p:ph type="title"/>
          </p:nvPr>
        </p:nvSpPr>
        <p:spPr>
          <a:xfrm>
            <a:off x="23738" y="18256"/>
            <a:ext cx="9044061" cy="662782"/>
          </a:xfrm>
        </p:spPr>
        <p:txBody>
          <a:bodyPr>
            <a:noAutofit/>
          </a:bodyPr>
          <a:lstStyle/>
          <a:p>
            <a:r>
              <a:rPr lang="en-GB" sz="3600" b="1" dirty="0">
                <a:solidFill>
                  <a:srgbClr val="1E1EB8"/>
                </a:solidFill>
                <a:latin typeface="Times New Roman" charset="0"/>
                <a:cs typeface="Times New Roman" charset="0"/>
              </a:rPr>
              <a:t>3.4. Sample Size</a:t>
            </a:r>
            <a:endParaRPr lang="en-SL" sz="3600" b="1" dirty="0">
              <a:solidFill>
                <a:srgbClr val="1E1EB8"/>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C5B8960-E26B-4B0F-AD0C-80D557904657}"/>
                  </a:ext>
                </a:extLst>
              </p:cNvPr>
              <p:cNvSpPr/>
              <p:nvPr/>
            </p:nvSpPr>
            <p:spPr>
              <a:xfrm>
                <a:off x="-1" y="856982"/>
                <a:ext cx="9067799" cy="5239127"/>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𝓃</m:t>
                      </m:r>
                      <m:r>
                        <a:rPr lang="en-GB" sz="2400" i="1">
                          <a:latin typeface="Cambria Math" panose="02040503050406030204" pitchFamily="18" charset="0"/>
                        </a:rPr>
                        <m:t>= </m:t>
                      </m:r>
                      <m:f>
                        <m:fPr>
                          <m:ctrlPr>
                            <a:rPr lang="en-GB" sz="2200" i="1">
                              <a:latin typeface="Cambria Math" panose="02040503050406030204" pitchFamily="18" charset="0"/>
                            </a:rPr>
                          </m:ctrlPr>
                        </m:fPr>
                        <m:num>
                          <m:d>
                            <m:dPr>
                              <m:begChr m:val="["/>
                              <m:ctrlPr>
                                <a:rPr lang="en-GB" sz="2200" i="1">
                                  <a:latin typeface="Cambria Math" panose="02040503050406030204" pitchFamily="18" charset="0"/>
                                </a:rPr>
                              </m:ctrlPr>
                            </m:dPr>
                            <m:e>
                              <m:sSup>
                                <m:sSupPr>
                                  <m:ctrlPr>
                                    <a:rPr lang="en-GB" sz="2200" i="1">
                                      <a:latin typeface="Cambria Math" panose="02040503050406030204" pitchFamily="18" charset="0"/>
                                    </a:rPr>
                                  </m:ctrlPr>
                                </m:sSupPr>
                                <m:e>
                                  <m:r>
                                    <a:rPr lang="en-GB" sz="2200" i="1">
                                      <a:latin typeface="Cambria Math" panose="02040503050406030204" pitchFamily="18" charset="0"/>
                                    </a:rPr>
                                    <m:t>(</m:t>
                                  </m:r>
                                  <m:r>
                                    <a:rPr lang="en-GB" sz="2200" i="1">
                                      <a:latin typeface="Cambria Math" panose="02040503050406030204" pitchFamily="18" charset="0"/>
                                    </a:rPr>
                                    <m:t>𝓏</m:t>
                                  </m:r>
                                </m:e>
                                <m:sup>
                                  <m:r>
                                    <a:rPr lang="en-GB" sz="2200" i="1">
                                      <a:latin typeface="Cambria Math" panose="02040503050406030204" pitchFamily="18" charset="0"/>
                                    </a:rPr>
                                    <m:t>2</m:t>
                                  </m:r>
                                </m:sup>
                              </m:sSup>
                              <m:r>
                                <a:rPr lang="en-GB" sz="2200" i="1">
                                  <a:latin typeface="Cambria Math" panose="02040503050406030204" pitchFamily="18" charset="0"/>
                                </a:rPr>
                                <m:t> × </m:t>
                              </m:r>
                              <m:r>
                                <a:rPr lang="en-GB" sz="2200" i="1">
                                  <a:latin typeface="Cambria Math" panose="02040503050406030204" pitchFamily="18" charset="0"/>
                                </a:rPr>
                                <m:t>𝔭</m:t>
                              </m:r>
                              <m:r>
                                <a:rPr lang="en-GB" sz="2200" i="1">
                                  <a:latin typeface="Cambria Math" panose="02040503050406030204" pitchFamily="18" charset="0"/>
                                </a:rPr>
                                <m:t> ×</m:t>
                              </m:r>
                              <m:r>
                                <a:rPr lang="en-GB" sz="2200" i="1">
                                  <a:latin typeface="Cambria Math" panose="02040503050406030204" pitchFamily="18" charset="0"/>
                                </a:rPr>
                                <m:t>𝔮</m:t>
                              </m:r>
                            </m:e>
                          </m:d>
                          <m:r>
                            <a:rPr lang="en-GB" sz="2200" i="1">
                              <a:latin typeface="Cambria Math" panose="02040503050406030204" pitchFamily="18" charset="0"/>
                            </a:rPr>
                            <m:t>+</m:t>
                          </m:r>
                          <m:sSup>
                            <m:sSupPr>
                              <m:ctrlPr>
                                <a:rPr lang="en-GB" sz="2200" i="1">
                                  <a:latin typeface="Cambria Math" panose="02040503050406030204" pitchFamily="18" charset="0"/>
                                </a:rPr>
                              </m:ctrlPr>
                            </m:sSupPr>
                            <m:e>
                              <m:r>
                                <a:rPr lang="en-GB" sz="2200" i="1">
                                  <a:latin typeface="Cambria Math" panose="02040503050406030204" pitchFamily="18" charset="0"/>
                                </a:rPr>
                                <m:t>𝕄𝔼</m:t>
                              </m:r>
                            </m:e>
                            <m:sup>
                              <m:r>
                                <a:rPr lang="en-GB" sz="2200" i="1">
                                  <a:latin typeface="Cambria Math" panose="02040503050406030204" pitchFamily="18" charset="0"/>
                                </a:rPr>
                                <m:t>2</m:t>
                              </m:r>
                            </m:sup>
                          </m:sSup>
                          <m:r>
                            <a:rPr lang="en-GB" sz="2200" i="1">
                              <a:latin typeface="Cambria Math" panose="02040503050406030204" pitchFamily="18" charset="0"/>
                            </a:rPr>
                            <m:t>]</m:t>
                          </m:r>
                        </m:num>
                        <m:den>
                          <m:r>
                            <a:rPr lang="en-GB" sz="2200" i="1">
                              <a:latin typeface="Cambria Math" panose="02040503050406030204" pitchFamily="18" charset="0"/>
                            </a:rPr>
                            <m:t>[(</m:t>
                          </m:r>
                          <m:f>
                            <m:fPr>
                              <m:ctrlPr>
                                <a:rPr lang="en-GB" sz="2200" i="1">
                                  <a:latin typeface="Cambria Math" panose="02040503050406030204" pitchFamily="18" charset="0"/>
                                </a:rPr>
                              </m:ctrlPr>
                            </m:fPr>
                            <m:num>
                              <m:sSup>
                                <m:sSupPr>
                                  <m:ctrlPr>
                                    <a:rPr lang="en-GB" sz="2200" i="1">
                                      <a:latin typeface="Cambria Math" panose="02040503050406030204" pitchFamily="18" charset="0"/>
                                    </a:rPr>
                                  </m:ctrlPr>
                                </m:sSupPr>
                                <m:e>
                                  <m:sSup>
                                    <m:sSupPr>
                                      <m:ctrlPr>
                                        <a:rPr lang="en-GB" sz="2200" i="1">
                                          <a:latin typeface="Cambria Math" panose="02040503050406030204" pitchFamily="18" charset="0"/>
                                        </a:rPr>
                                      </m:ctrlPr>
                                    </m:sSupPr>
                                    <m:e>
                                      <m:r>
                                        <a:rPr lang="en-GB" sz="2200" i="1">
                                          <a:latin typeface="Cambria Math" panose="02040503050406030204" pitchFamily="18" charset="0"/>
                                        </a:rPr>
                                        <m:t>𝕄𝔼</m:t>
                                      </m:r>
                                    </m:e>
                                    <m:sup>
                                      <m:r>
                                        <a:rPr lang="en-GB" sz="2200" i="1">
                                          <a:latin typeface="Cambria Math" panose="02040503050406030204" pitchFamily="18" charset="0"/>
                                        </a:rPr>
                                        <m:t>2</m:t>
                                      </m:r>
                                    </m:sup>
                                  </m:sSup>
                                  <m:r>
                                    <a:rPr lang="en-GB" sz="2200" i="1">
                                      <a:latin typeface="Cambria Math" panose="02040503050406030204" pitchFamily="18" charset="0"/>
                                    </a:rPr>
                                    <m:t>+</m:t>
                                  </m:r>
                                  <m:r>
                                    <a:rPr lang="en-GB" sz="2200" i="1">
                                      <a:latin typeface="Cambria Math" panose="02040503050406030204" pitchFamily="18" charset="0"/>
                                    </a:rPr>
                                    <m:t>𝑧</m:t>
                                  </m:r>
                                </m:e>
                                <m:sup>
                                  <m:r>
                                    <a:rPr lang="en-GB" sz="2200" i="1">
                                      <a:latin typeface="Cambria Math" panose="02040503050406030204" pitchFamily="18" charset="0"/>
                                    </a:rPr>
                                    <m:t>2</m:t>
                                  </m:r>
                                </m:sup>
                              </m:sSup>
                              <m:r>
                                <a:rPr lang="en-GB" sz="2200" i="1">
                                  <a:latin typeface="Cambria Math" panose="02040503050406030204" pitchFamily="18" charset="0"/>
                                </a:rPr>
                                <m:t>×</m:t>
                              </m:r>
                              <m:r>
                                <a:rPr lang="en-GB" sz="2200" i="1">
                                  <a:latin typeface="Cambria Math" panose="02040503050406030204" pitchFamily="18" charset="0"/>
                                </a:rPr>
                                <m:t>𝑝</m:t>
                              </m:r>
                              <m:r>
                                <a:rPr lang="en-GB" sz="2200" i="1">
                                  <a:latin typeface="Cambria Math" panose="02040503050406030204" pitchFamily="18" charset="0"/>
                                </a:rPr>
                                <m:t>×</m:t>
                              </m:r>
                              <m:r>
                                <a:rPr lang="en-GB" sz="2200" i="1">
                                  <a:latin typeface="Cambria Math" panose="02040503050406030204" pitchFamily="18" charset="0"/>
                                </a:rPr>
                                <m:t>𝑞</m:t>
                              </m:r>
                            </m:num>
                            <m:den>
                              <m:r>
                                <a:rPr lang="en-GB" sz="2200" i="1">
                                  <a:latin typeface="Cambria Math" panose="02040503050406030204" pitchFamily="18" charset="0"/>
                                </a:rPr>
                                <m:t>𝑁</m:t>
                              </m:r>
                            </m:den>
                          </m:f>
                          <m:r>
                            <a:rPr lang="en-GB" sz="2200" i="1">
                              <a:latin typeface="Cambria Math" panose="02040503050406030204" pitchFamily="18" charset="0"/>
                            </a:rPr>
                            <m:t>)] </m:t>
                          </m:r>
                          <m:r>
                            <a:rPr lang="en-GB" sz="2200" i="1">
                              <a:latin typeface="Cambria Math" panose="02040503050406030204" pitchFamily="18" charset="0"/>
                            </a:rPr>
                            <m:t>𝕕</m:t>
                          </m:r>
                          <m:r>
                            <a:rPr lang="en-GB" sz="2200" i="1">
                              <a:latin typeface="Cambria Math" panose="02040503050406030204" pitchFamily="18" charset="0"/>
                            </a:rPr>
                            <m:t>   </m:t>
                          </m:r>
                        </m:den>
                      </m:f>
                    </m:oMath>
                  </m:oMathPara>
                </a14:m>
                <a:br>
                  <a:rPr lang="en-US" sz="2200" i="1" dirty="0">
                    <a:latin typeface="Cambria Math" panose="02040503050406030204" pitchFamily="18" charset="0"/>
                  </a:rPr>
                </a:br>
                <a:r>
                  <a:rPr lang="en-GB" sz="2200" dirty="0">
                    <a:latin typeface="Times New Roman" panose="02020603050405020304" pitchFamily="18" charset="0"/>
                    <a:cs typeface="Times New Roman" panose="02020603050405020304" pitchFamily="18" charset="0"/>
                  </a:rPr>
                  <a:t>where:</a:t>
                </a:r>
                <a:br>
                  <a:rPr lang="en-GB" sz="2200" dirty="0">
                    <a:latin typeface="Times New Roman" panose="02020603050405020304" pitchFamily="18" charset="0"/>
                    <a:cs typeface="Times New Roman" panose="02020603050405020304" pitchFamily="18" charset="0"/>
                  </a:rPr>
                </a:br>
                <a14:m>
                  <m:oMath xmlns:m="http://schemas.openxmlformats.org/officeDocument/2006/math">
                    <m:r>
                      <a:rPr lang="en-GB" sz="2200" i="1">
                        <a:latin typeface="Cambria Math" panose="02040503050406030204" pitchFamily="18" charset="0"/>
                      </a:rPr>
                      <m:t> </m:t>
                    </m:r>
                    <m:r>
                      <a:rPr lang="en-GB" sz="2200" i="1">
                        <a:latin typeface="Cambria Math" panose="02040503050406030204" pitchFamily="18" charset="0"/>
                      </a:rPr>
                      <m:t>𝓃</m:t>
                    </m:r>
                  </m:oMath>
                </a14:m>
                <a:r>
                  <a:rPr lang="en-GB" sz="2200" dirty="0">
                    <a:latin typeface="Times New Roman" panose="02020603050405020304" pitchFamily="18" charset="0"/>
                    <a:cs typeface="Times New Roman" panose="02020603050405020304" pitchFamily="18" charset="0"/>
                  </a:rPr>
                  <a:t> = sample size;</a:t>
                </a:r>
                <a14:m>
                  <m:oMath xmlns:m="http://schemas.openxmlformats.org/officeDocument/2006/math">
                    <m:r>
                      <m:rPr>
                        <m:nor/>
                      </m:rPr>
                      <a:rPr lang="en-GB" sz="2200">
                        <a:latin typeface="Times New Roman" panose="02020603050405020304" pitchFamily="18" charset="0"/>
                        <a:cs typeface="Times New Roman" panose="02020603050405020304" pitchFamily="18" charset="0"/>
                      </a:rPr>
                      <m:t> </m:t>
                    </m:r>
                    <m:r>
                      <a:rPr lang="en-GB" sz="2200" i="1">
                        <a:latin typeface="Cambria Math" panose="02040503050406030204" pitchFamily="18" charset="0"/>
                      </a:rPr>
                      <m:t>𝓏</m:t>
                    </m:r>
                    <m:r>
                      <a:rPr lang="en-GB" sz="2200" i="1">
                        <a:latin typeface="Cambria Math" panose="02040503050406030204" pitchFamily="18" charset="0"/>
                      </a:rPr>
                      <m:t>=</m:t>
                    </m:r>
                    <m:r>
                      <m:rPr>
                        <m:nor/>
                      </m:rPr>
                      <a:rPr lang="en-GB" sz="2200">
                        <a:latin typeface="Times New Roman" panose="02020603050405020304" pitchFamily="18" charset="0"/>
                        <a:cs typeface="Times New Roman" panose="02020603050405020304" pitchFamily="18" charset="0"/>
                      </a:rPr>
                      <m:t> 95% </m:t>
                    </m:r>
                    <m:r>
                      <m:rPr>
                        <m:nor/>
                      </m:rPr>
                      <a:rPr lang="en-GB" sz="2200">
                        <a:latin typeface="Times New Roman" panose="02020603050405020304" pitchFamily="18" charset="0"/>
                        <a:cs typeface="Times New Roman" panose="02020603050405020304" pitchFamily="18" charset="0"/>
                      </a:rPr>
                      <m:t>level</m:t>
                    </m:r>
                    <m:r>
                      <m:rPr>
                        <m:nor/>
                      </m:rPr>
                      <a:rPr lang="en-GB" sz="2200">
                        <a:latin typeface="Times New Roman" panose="02020603050405020304" pitchFamily="18" charset="0"/>
                        <a:cs typeface="Times New Roman" panose="02020603050405020304" pitchFamily="18" charset="0"/>
                      </a:rPr>
                      <m:t> </m:t>
                    </m:r>
                    <m:r>
                      <m:rPr>
                        <m:nor/>
                      </m:rPr>
                      <a:rPr lang="en-GB" sz="2200">
                        <a:latin typeface="Times New Roman" panose="02020603050405020304" pitchFamily="18" charset="0"/>
                        <a:cs typeface="Times New Roman" panose="02020603050405020304" pitchFamily="18" charset="0"/>
                      </a:rPr>
                      <m:t>of</m:t>
                    </m:r>
                    <m:r>
                      <m:rPr>
                        <m:nor/>
                      </m:rPr>
                      <a:rPr lang="en-GB" sz="2200">
                        <a:latin typeface="Times New Roman" panose="02020603050405020304" pitchFamily="18" charset="0"/>
                        <a:cs typeface="Times New Roman" panose="02020603050405020304" pitchFamily="18" charset="0"/>
                      </a:rPr>
                      <m:t> </m:t>
                    </m:r>
                    <m:r>
                      <m:rPr>
                        <m:nor/>
                      </m:rPr>
                      <a:rPr lang="en-GB" sz="2200">
                        <a:latin typeface="Times New Roman" panose="02020603050405020304" pitchFamily="18" charset="0"/>
                        <a:cs typeface="Times New Roman" panose="02020603050405020304" pitchFamily="18" charset="0"/>
                      </a:rPr>
                      <m:t>confidence</m:t>
                    </m:r>
                    <m:r>
                      <m:rPr>
                        <m:nor/>
                      </m:rPr>
                      <a:rPr lang="en-GB" sz="2200">
                        <a:latin typeface="Times New Roman" panose="02020603050405020304" pitchFamily="18" charset="0"/>
                        <a:cs typeface="Times New Roman" panose="02020603050405020304" pitchFamily="18" charset="0"/>
                      </a:rPr>
                      <m:t>  (1.96 </m:t>
                    </m:r>
                    <m:r>
                      <m:rPr>
                        <m:nor/>
                      </m:rPr>
                      <a:rPr lang="en-GB" sz="2200">
                        <a:latin typeface="Times New Roman" panose="02020603050405020304" pitchFamily="18" charset="0"/>
                        <a:cs typeface="Times New Roman" panose="02020603050405020304" pitchFamily="18" charset="0"/>
                      </a:rPr>
                      <m:t>and</m:t>
                    </m:r>
                    <m:r>
                      <m:rPr>
                        <m:nor/>
                      </m:rPr>
                      <a:rPr lang="en-GB" sz="2200">
                        <a:latin typeface="Times New Roman" panose="02020603050405020304" pitchFamily="18" charset="0"/>
                        <a:cs typeface="Times New Roman" panose="02020603050405020304" pitchFamily="18" charset="0"/>
                      </a:rPr>
                      <m:t>  </m:t>
                    </m:r>
                    <m:sSup>
                      <m:sSupPr>
                        <m:ctrlPr>
                          <a:rPr lang="en-SL" sz="2200" i="1">
                            <a:latin typeface="Cambria Math" panose="02040503050406030204" pitchFamily="18" charset="0"/>
                          </a:rPr>
                        </m:ctrlPr>
                      </m:sSupPr>
                      <m:e>
                        <m:r>
                          <a:rPr lang="en-GB" sz="2200" i="1">
                            <a:latin typeface="Cambria Math" panose="02040503050406030204" pitchFamily="18" charset="0"/>
                          </a:rPr>
                          <m:t>𝓏</m:t>
                        </m:r>
                      </m:e>
                      <m:sup>
                        <m:r>
                          <a:rPr lang="en-GB" sz="2200" i="1">
                            <a:latin typeface="Cambria Math" panose="02040503050406030204" pitchFamily="18" charset="0"/>
                          </a:rPr>
                          <m:t>2</m:t>
                        </m:r>
                      </m:sup>
                    </m:sSup>
                    <m:r>
                      <a:rPr lang="en-GB" sz="2200" i="1">
                        <a:latin typeface="Cambria Math" panose="02040503050406030204" pitchFamily="18" charset="0"/>
                      </a:rPr>
                      <m:t>=</m:t>
                    </m:r>
                    <m:r>
                      <m:rPr>
                        <m:nor/>
                      </m:rPr>
                      <a:rPr lang="en-GB" sz="2200">
                        <a:latin typeface="Times New Roman" panose="02020603050405020304" pitchFamily="18" charset="0"/>
                        <a:cs typeface="Times New Roman" panose="02020603050405020304" pitchFamily="18" charset="0"/>
                      </a:rPr>
                      <m:t> 3. 8);</m:t>
                    </m:r>
                    <m:r>
                      <a:rPr lang="en-GB" sz="2200" i="1">
                        <a:latin typeface="Cambria Math" panose="02040503050406030204" pitchFamily="18" charset="0"/>
                      </a:rPr>
                      <m:t>𝕄𝔼</m:t>
                    </m:r>
                    <m:r>
                      <a:rPr lang="en-GB" sz="2200" i="1">
                        <a:latin typeface="Cambria Math" panose="02040503050406030204" pitchFamily="18" charset="0"/>
                      </a:rPr>
                      <m:t>=</m:t>
                    </m:r>
                    <m:r>
                      <m:rPr>
                        <m:sty m:val="p"/>
                      </m:rPr>
                      <a:rPr lang="en-US" sz="2200">
                        <a:latin typeface="Cambria Math" panose="02040503050406030204" pitchFamily="18" charset="0"/>
                      </a:rPr>
                      <m:t>m</m:t>
                    </m:r>
                  </m:oMath>
                </a14:m>
                <a:r>
                  <a:rPr lang="en-GB" sz="2200" dirty="0">
                    <a:latin typeface="Times New Roman" panose="02020603050405020304" pitchFamily="18" charset="0"/>
                    <a:cs typeface="Times New Roman" panose="02020603050405020304" pitchFamily="18" charset="0"/>
                  </a:rPr>
                  <a:t>argin of error (15%); </a:t>
                </a:r>
                <a14:m>
                  <m:oMath xmlns:m="http://schemas.openxmlformats.org/officeDocument/2006/math">
                    <m:r>
                      <a:rPr lang="en-GB" sz="2200" i="1">
                        <a:latin typeface="Cambria Math" panose="02040503050406030204" pitchFamily="18" charset="0"/>
                      </a:rPr>
                      <m:t>𝕕</m:t>
                    </m:r>
                  </m:oMath>
                </a14:m>
                <a:r>
                  <a:rPr lang="en-GB" sz="2200" dirty="0">
                    <a:latin typeface="Times New Roman" panose="02020603050405020304" pitchFamily="18" charset="0"/>
                    <a:cs typeface="Times New Roman" panose="02020603050405020304" pitchFamily="18" charset="0"/>
                  </a:rPr>
                  <a:t> = design effect = 1.2 ; </a:t>
                </a:r>
                <a14:m>
                  <m:oMath xmlns:m="http://schemas.openxmlformats.org/officeDocument/2006/math">
                    <m:r>
                      <a:rPr lang="en-GB" sz="2200" i="1">
                        <a:latin typeface="Cambria Math" panose="02040503050406030204" pitchFamily="18" charset="0"/>
                      </a:rPr>
                      <m:t>𝔭</m:t>
                    </m:r>
                    <m:r>
                      <a:rPr lang="en-GB" sz="2200" i="1">
                        <a:latin typeface="Cambria Math" panose="02040503050406030204" pitchFamily="18" charset="0"/>
                      </a:rPr>
                      <m:t>=</m:t>
                    </m:r>
                  </m:oMath>
                </a14:m>
                <a:r>
                  <a:rPr lang="en-GB" sz="2200" dirty="0">
                    <a:latin typeface="Times New Roman" panose="02020603050405020304" pitchFamily="18" charset="0"/>
                    <a:cs typeface="Times New Roman" panose="02020603050405020304" pitchFamily="18" charset="0"/>
                  </a:rPr>
                  <a:t> anticipated part of facilities with attributes of interest; </a:t>
                </a:r>
                <a14:m>
                  <m:oMath xmlns:m="http://schemas.openxmlformats.org/officeDocument/2006/math">
                    <m:r>
                      <a:rPr lang="en-GB" sz="2200" i="1">
                        <a:latin typeface="Cambria Math" panose="02040503050406030204" pitchFamily="18" charset="0"/>
                      </a:rPr>
                      <m:t>𝔮</m:t>
                    </m:r>
                  </m:oMath>
                </a14:m>
                <a:r>
                  <a:rPr lang="en-GB" sz="2200" dirty="0">
                    <a:latin typeface="Times New Roman" panose="02020603050405020304" pitchFamily="18" charset="0"/>
                    <a:cs typeface="Times New Roman" panose="02020603050405020304" pitchFamily="18" charset="0"/>
                  </a:rPr>
                  <a:t> = 1-</a:t>
                </a:r>
                <a14:m>
                  <m:oMath xmlns:m="http://schemas.openxmlformats.org/officeDocument/2006/math">
                    <m:r>
                      <a:rPr lang="en-GB" sz="2200" i="1">
                        <a:latin typeface="Cambria Math" panose="02040503050406030204" pitchFamily="18" charset="0"/>
                      </a:rPr>
                      <m:t> </m:t>
                    </m:r>
                    <m:r>
                      <a:rPr lang="en-GB" sz="2200" i="1">
                        <a:latin typeface="Cambria Math" panose="02040503050406030204" pitchFamily="18" charset="0"/>
                      </a:rPr>
                      <m:t>𝔭</m:t>
                    </m:r>
                  </m:oMath>
                </a14:m>
                <a:r>
                  <a:rPr lang="en-GB" sz="2200" dirty="0">
                    <a:latin typeface="Times New Roman" panose="02020603050405020304" pitchFamily="18" charset="0"/>
                    <a:cs typeface="Times New Roman" panose="02020603050405020304" pitchFamily="18" charset="0"/>
                  </a:rPr>
                  <a:t>; and </a:t>
                </a:r>
                <a14:m>
                  <m:oMath xmlns:m="http://schemas.openxmlformats.org/officeDocument/2006/math">
                    <m:r>
                      <a:rPr lang="en-GB" sz="2200" i="1">
                        <a:latin typeface="Cambria Math" panose="02040503050406030204" pitchFamily="18" charset="0"/>
                      </a:rPr>
                      <m:t>𝑁</m:t>
                    </m:r>
                  </m:oMath>
                </a14:m>
                <a:r>
                  <a:rPr lang="en-GB" sz="2200" dirty="0">
                    <a:latin typeface="Times New Roman" panose="02020603050405020304" pitchFamily="18" charset="0"/>
                    <a:cs typeface="Times New Roman" panose="02020603050405020304" pitchFamily="18" charset="0"/>
                  </a:rPr>
                  <a:t> = population size (101).</a:t>
                </a:r>
              </a:p>
              <a:p>
                <a:pPr algn="just">
                  <a:lnSpc>
                    <a:spcPct val="150000"/>
                  </a:lnSpc>
                </a:pPr>
                <a:r>
                  <a:rPr lang="en-GB" sz="2200" dirty="0">
                    <a:latin typeface="Times New Roman" panose="02020603050405020304" pitchFamily="18" charset="0"/>
                    <a:cs typeface="Times New Roman" panose="02020603050405020304" pitchFamily="18" charset="0"/>
                  </a:rPr>
                  <a:t> </a:t>
                </a:r>
                <a14:m>
                  <m:oMath xmlns:m="http://schemas.openxmlformats.org/officeDocument/2006/math">
                    <m:r>
                      <a:rPr lang="en-GB" sz="2200" i="1">
                        <a:latin typeface="Cambria Math" panose="02040503050406030204" pitchFamily="18" charset="0"/>
                      </a:rPr>
                      <m:t>𝓃</m:t>
                    </m:r>
                    <m:r>
                      <a:rPr lang="en-GB" sz="2200" i="1">
                        <a:latin typeface="Cambria Math" panose="02040503050406030204" pitchFamily="18" charset="0"/>
                      </a:rPr>
                      <m:t>= ([(3.84 × 0.5 ×0.5)]+(〖0.15)〗^2])/(〖(0.15)〗^2+[3.84×0.5×0</m:t>
                    </m:r>
                    <m:r>
                      <a:rPr lang="en-US" sz="2200" i="1">
                        <a:latin typeface="Cambria Math" panose="02040503050406030204" pitchFamily="18" charset="0"/>
                      </a:rPr>
                      <m:t>.5])/101∗1.2   )  =(0.96+0.0225)/([0</m:t>
                    </m:r>
                    <m:r>
                      <a:rPr lang="en-GB" sz="2200" i="1">
                        <a:latin typeface="Cambria Math" panose="02040503050406030204" pitchFamily="18" charset="0"/>
                      </a:rPr>
                      <m:t>.0225+0.96])/101∗1.2   )=   ((0.9825))/( 0.9825)/101×1.2)=85+2</m:t>
                    </m:r>
                  </m:oMath>
                </a14:m>
                <a:r>
                  <a:rPr lang="en-GB" sz="2200" dirty="0">
                    <a:latin typeface="Times New Roman" panose="02020603050405020304" pitchFamily="18" charset="0"/>
                    <a:cs typeface="Times New Roman" panose="02020603050405020304" pitchFamily="18" charset="0"/>
                  </a:rPr>
                  <a:t> = 87</a:t>
                </a:r>
                <a:endParaRPr lang="en-SL" sz="2200" dirty="0"/>
              </a:p>
            </p:txBody>
          </p:sp>
        </mc:Choice>
        <mc:Fallback xmlns="">
          <p:sp>
            <p:nvSpPr>
              <p:cNvPr id="4" name="Rectangle 3">
                <a:extLst>
                  <a:ext uri="{FF2B5EF4-FFF2-40B4-BE49-F238E27FC236}">
                    <a16:creationId xmlns:a16="http://schemas.microsoft.com/office/drawing/2014/main" id="{3C5B8960-E26B-4B0F-AD0C-80D557904657}"/>
                  </a:ext>
                </a:extLst>
              </p:cNvPr>
              <p:cNvSpPr>
                <a:spLocks noRot="1" noChangeAspect="1" noMove="1" noResize="1" noEditPoints="1" noAdjustHandles="1" noChangeArrowheads="1" noChangeShapeType="1" noTextEdit="1"/>
              </p:cNvSpPr>
              <p:nvPr/>
            </p:nvSpPr>
            <p:spPr>
              <a:xfrm>
                <a:off x="-1" y="856982"/>
                <a:ext cx="9067799" cy="5239127"/>
              </a:xfrm>
              <a:prstGeom prst="rect">
                <a:avLst/>
              </a:prstGeom>
              <a:blipFill>
                <a:blip r:embed="rId2"/>
                <a:stretch>
                  <a:fillRect l="-874" r="-874"/>
                </a:stretch>
              </a:blipFill>
            </p:spPr>
            <p:txBody>
              <a:bodyPr/>
              <a:lstStyle/>
              <a:p>
                <a:r>
                  <a:rPr lang="en-SL">
                    <a:noFill/>
                  </a:rPr>
                  <a:t> </a:t>
                </a:r>
              </a:p>
            </p:txBody>
          </p:sp>
        </mc:Fallback>
      </mc:AlternateContent>
    </p:spTree>
    <p:extLst>
      <p:ext uri="{BB962C8B-B14F-4D97-AF65-F5344CB8AC3E}">
        <p14:creationId xmlns:p14="http://schemas.microsoft.com/office/powerpoint/2010/main" val="391376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F66C-299E-4140-85E2-C11F31231566}"/>
              </a:ext>
            </a:extLst>
          </p:cNvPr>
          <p:cNvSpPr>
            <a:spLocks noGrp="1"/>
          </p:cNvSpPr>
          <p:nvPr>
            <p:ph type="title"/>
          </p:nvPr>
        </p:nvSpPr>
        <p:spPr>
          <a:xfrm>
            <a:off x="0" y="0"/>
            <a:ext cx="4724400" cy="1295400"/>
          </a:xfrm>
        </p:spPr>
        <p:txBody>
          <a:bodyPr>
            <a:noAutofit/>
          </a:bodyPr>
          <a:lstStyle/>
          <a:p>
            <a:r>
              <a:rPr lang="en-GB" sz="3600" b="1" dirty="0">
                <a:solidFill>
                  <a:srgbClr val="1E1EB8"/>
                </a:solidFill>
                <a:latin typeface="Times New Roman" charset="0"/>
                <a:cs typeface="Times New Roman" charset="0"/>
              </a:rPr>
              <a:t>3.4. Data Type</a:t>
            </a:r>
            <a:br>
              <a:rPr lang="en-GB" sz="5400" b="1" dirty="0">
                <a:solidFill>
                  <a:srgbClr val="1E1EB8"/>
                </a:solidFill>
                <a:latin typeface="Times New Roman" charset="0"/>
                <a:cs typeface="Times New Roman" charset="0"/>
              </a:rPr>
            </a:br>
            <a:endParaRPr lang="en-SL" sz="5400" b="1" dirty="0">
              <a:solidFill>
                <a:srgbClr val="1E1EB8"/>
              </a:solidFill>
            </a:endParaRPr>
          </a:p>
        </p:txBody>
      </p:sp>
      <p:sp>
        <p:nvSpPr>
          <p:cNvPr id="4" name="Rectangle 3">
            <a:extLst>
              <a:ext uri="{FF2B5EF4-FFF2-40B4-BE49-F238E27FC236}">
                <a16:creationId xmlns:a16="http://schemas.microsoft.com/office/drawing/2014/main" id="{AC912177-412F-4D06-9462-E41F15361995}"/>
              </a:ext>
            </a:extLst>
          </p:cNvPr>
          <p:cNvSpPr/>
          <p:nvPr/>
        </p:nvSpPr>
        <p:spPr>
          <a:xfrm>
            <a:off x="0" y="652375"/>
            <a:ext cx="9067800" cy="5843523"/>
          </a:xfrm>
          <a:prstGeom prst="rect">
            <a:avLst/>
          </a:prstGeom>
        </p:spPr>
        <p:txBody>
          <a:bodyPr wrap="square">
            <a:spAutoFit/>
          </a:bodyPr>
          <a:lstStyle/>
          <a:p>
            <a:pPr marL="800100" lvl="1" indent="-342900" algn="just">
              <a:lnSpc>
                <a:spcPct val="200000"/>
              </a:lnSpc>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Both primary and secondary data were used in the </a:t>
            </a:r>
            <a:r>
              <a:rPr lang="en-GB" sz="2200" dirty="0" err="1">
                <a:latin typeface="Times New Roman" panose="02020603050405020304" pitchFamily="18" charset="0"/>
                <a:cs typeface="Times New Roman" panose="02020603050405020304" pitchFamily="18" charset="0"/>
              </a:rPr>
              <a:t>analysis.Stat</a:t>
            </a:r>
            <a:r>
              <a:rPr lang="en-GB" sz="2200" dirty="0">
                <a:latin typeface="Times New Roman" panose="02020603050405020304" pitchFamily="18" charset="0"/>
                <a:cs typeface="Times New Roman" panose="02020603050405020304" pitchFamily="18" charset="0"/>
              </a:rPr>
              <a:t> Graphic and SPSS where used for data analysis</a:t>
            </a:r>
          </a:p>
          <a:p>
            <a:pPr algn="just">
              <a:lnSpc>
                <a:spcPct val="200000"/>
              </a:lnSpc>
            </a:pPr>
            <a:r>
              <a:rPr lang="en-GB" sz="3600" b="1" dirty="0">
                <a:solidFill>
                  <a:srgbClr val="1E1EB8"/>
                </a:solidFill>
                <a:latin typeface="Times New Roman" charset="0"/>
                <a:cs typeface="Times New Roman" charset="0"/>
              </a:rPr>
              <a:t>3.5.Mathematical Model</a:t>
            </a:r>
          </a:p>
          <a:p>
            <a:pPr marL="800100" lvl="1" indent="-342900">
              <a:lnSpc>
                <a:spcPct val="200000"/>
              </a:lnSpc>
              <a:buClr>
                <a:srgbClr val="0000D0"/>
              </a:buClr>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LiST</a:t>
            </a:r>
            <a:r>
              <a:rPr lang="en-US" sz="2200" dirty="0">
                <a:latin typeface="Times New Roman" panose="02020603050405020304" pitchFamily="18" charset="0"/>
                <a:cs typeface="Times New Roman" panose="02020603050405020304" pitchFamily="18" charset="0"/>
              </a:rPr>
              <a:t>, version 4.53(Johns Hopkins Bloomberg School of Public Health, Baltimore, United States of America — available at</a:t>
            </a:r>
            <a:r>
              <a:rPr lang="en-US" sz="2200" dirty="0">
                <a:solidFill>
                  <a:srgbClr val="0000FF"/>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u="sng" dirty="0">
                <a:solidFill>
                  <a:srgbClr val="1E1EB8"/>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http://www.jhsph.edu/departments/international-health/centers-and-institutes/institute-for-international-programs/list/index.html</a:t>
            </a:r>
            <a:r>
              <a:rPr lang="en-US" sz="2200" dirty="0">
                <a:latin typeface="Times New Roman" panose="02020603050405020304" pitchFamily="18" charset="0"/>
                <a:cs typeface="Times New Roman" panose="02020603050405020304" pitchFamily="18" charset="0"/>
              </a:rPr>
              <a:t>) to assess the impact of FHCI</a:t>
            </a:r>
            <a:endParaRPr lang="en-GB" sz="2200" dirty="0"/>
          </a:p>
        </p:txBody>
      </p:sp>
    </p:spTree>
    <p:extLst>
      <p:ext uri="{BB962C8B-B14F-4D97-AF65-F5344CB8AC3E}">
        <p14:creationId xmlns:p14="http://schemas.microsoft.com/office/powerpoint/2010/main" val="88281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526C7-7261-4A1D-8AA2-7EF9CFBDFDC5}"/>
              </a:ext>
            </a:extLst>
          </p:cNvPr>
          <p:cNvSpPr>
            <a:spLocks noGrp="1"/>
          </p:cNvSpPr>
          <p:nvPr>
            <p:ph type="title"/>
          </p:nvPr>
        </p:nvSpPr>
        <p:spPr>
          <a:xfrm>
            <a:off x="0" y="18255"/>
            <a:ext cx="8039100" cy="515145"/>
          </a:xfrm>
        </p:spPr>
        <p:txBody>
          <a:bodyPr>
            <a:noAutofit/>
          </a:bodyPr>
          <a:lstStyle/>
          <a:p>
            <a:r>
              <a:rPr lang="en-US" sz="3600" b="1" dirty="0">
                <a:solidFill>
                  <a:srgbClr val="1E1EB8"/>
                </a:solidFill>
                <a:latin typeface="Times New Roman" charset="0"/>
                <a:cs typeface="Times New Roman" charset="0"/>
              </a:rPr>
              <a:t>3.6. </a:t>
            </a:r>
            <a:r>
              <a:rPr lang="en-US" sz="3600" b="1" dirty="0" err="1">
                <a:solidFill>
                  <a:srgbClr val="1E1EB8"/>
                </a:solidFill>
                <a:latin typeface="Times New Roman" charset="0"/>
                <a:cs typeface="Times New Roman" charset="0"/>
              </a:rPr>
              <a:t>LiST</a:t>
            </a:r>
            <a:r>
              <a:rPr lang="en-US" sz="3600" b="1" dirty="0">
                <a:solidFill>
                  <a:srgbClr val="1E1EB8"/>
                </a:solidFill>
                <a:latin typeface="Times New Roman" charset="0"/>
                <a:cs typeface="Times New Roman" charset="0"/>
              </a:rPr>
              <a:t> Framework</a:t>
            </a:r>
            <a:endParaRPr lang="en-SL" sz="3600" b="1" dirty="0">
              <a:solidFill>
                <a:srgbClr val="1E1EB8"/>
              </a:solidFill>
            </a:endParaRPr>
          </a:p>
        </p:txBody>
      </p:sp>
      <p:pic>
        <p:nvPicPr>
          <p:cNvPr id="4" name="Content Placeholder 3">
            <a:extLst>
              <a:ext uri="{FF2B5EF4-FFF2-40B4-BE49-F238E27FC236}">
                <a16:creationId xmlns:a16="http://schemas.microsoft.com/office/drawing/2014/main" id="{C348B4C3-DC0F-4ADA-8392-30C2A6DD4AB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1" y="609600"/>
            <a:ext cx="8229599" cy="5029200"/>
          </a:xfrm>
          <a:prstGeom prst="rect">
            <a:avLst/>
          </a:prstGeom>
          <a:noFill/>
        </p:spPr>
      </p:pic>
      <p:sp>
        <p:nvSpPr>
          <p:cNvPr id="5" name="Rectangle 4">
            <a:extLst>
              <a:ext uri="{FF2B5EF4-FFF2-40B4-BE49-F238E27FC236}">
                <a16:creationId xmlns:a16="http://schemas.microsoft.com/office/drawing/2014/main" id="{B92625BE-D72D-44F4-846D-F9A7327CC8FD}"/>
              </a:ext>
            </a:extLst>
          </p:cNvPr>
          <p:cNvSpPr/>
          <p:nvPr/>
        </p:nvSpPr>
        <p:spPr>
          <a:xfrm>
            <a:off x="533401" y="5791200"/>
            <a:ext cx="8229598" cy="646331"/>
          </a:xfrm>
          <a:prstGeom prst="rect">
            <a:avLst/>
          </a:prstGeom>
        </p:spPr>
        <p:txBody>
          <a:bodyPr wrap="square">
            <a:spAutoFit/>
          </a:bodyPr>
          <a:lstStyle/>
          <a:p>
            <a:pPr marL="457200" indent="-457200"/>
            <a:r>
              <a:rPr lang="en-GB" b="1" dirty="0">
                <a:solidFill>
                  <a:srgbClr val="0000FF"/>
                </a:solidFill>
                <a:latin typeface="Times New Roman" panose="02020603050405020304" pitchFamily="18" charset="0"/>
                <a:ea typeface="Times New Roman" panose="02020603050405020304" pitchFamily="18" charset="0"/>
              </a:rPr>
              <a:t>Figure 2:</a:t>
            </a:r>
            <a:r>
              <a:rPr lang="en-GB" dirty="0">
                <a:solidFill>
                  <a:srgbClr val="0000FF"/>
                </a:solidFill>
                <a:latin typeface="Times New Roman" panose="02020603050405020304" pitchFamily="18" charset="0"/>
                <a:ea typeface="Times New Roman" panose="02020603050405020304" pitchFamily="18" charset="0"/>
              </a:rPr>
              <a:t> </a:t>
            </a:r>
            <a:r>
              <a:rPr lang="en-GB" dirty="0">
                <a:latin typeface="Times New Roman" panose="02020603050405020304" pitchFamily="18" charset="0"/>
                <a:ea typeface="Times New Roman" panose="02020603050405020304" pitchFamily="18" charset="0"/>
              </a:rPr>
              <a:t>Theoretical Framework of the </a:t>
            </a:r>
            <a:r>
              <a:rPr lang="en-GB" dirty="0" err="1">
                <a:latin typeface="Times New Roman" panose="02020603050405020304" pitchFamily="18" charset="0"/>
                <a:ea typeface="Times New Roman" panose="02020603050405020304" pitchFamily="18" charset="0"/>
              </a:rPr>
              <a:t>LiST</a:t>
            </a:r>
            <a:r>
              <a:rPr lang="en-GB" dirty="0">
                <a:latin typeface="Times New Roman" panose="02020603050405020304" pitchFamily="18" charset="0"/>
                <a:ea typeface="Times New Roman" panose="02020603050405020304" pitchFamily="18" charset="0"/>
              </a:rPr>
              <a:t> Model used in the study of FHCI on under-five mortality in Sierra Leone</a:t>
            </a:r>
            <a:endParaRPr lang="en-SL" sz="2400" b="1" dirty="0">
              <a:effectLst/>
              <a:latin typeface="Times New Roman" panose="02020603050405020304" pitchFamily="18" charset="0"/>
              <a:ea typeface="Times New Roman" panose="02020603050405020304" pitchFamily="18" charset="0"/>
            </a:endParaRPr>
          </a:p>
        </p:txBody>
      </p:sp>
      <p:sp>
        <p:nvSpPr>
          <p:cNvPr id="3" name="Arrow: Right 2">
            <a:extLst>
              <a:ext uri="{FF2B5EF4-FFF2-40B4-BE49-F238E27FC236}">
                <a16:creationId xmlns:a16="http://schemas.microsoft.com/office/drawing/2014/main" id="{76B6C943-512D-4FA0-9C30-804313433FE6}"/>
              </a:ext>
            </a:extLst>
          </p:cNvPr>
          <p:cNvSpPr/>
          <p:nvPr/>
        </p:nvSpPr>
        <p:spPr>
          <a:xfrm>
            <a:off x="3352800" y="2590800"/>
            <a:ext cx="457200" cy="609600"/>
          </a:xfrm>
          <a:prstGeom prst="rightArrow">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L" sz="2400" dirty="0"/>
          </a:p>
        </p:txBody>
      </p:sp>
      <p:sp>
        <p:nvSpPr>
          <p:cNvPr id="6" name="Left Brace 5">
            <a:extLst>
              <a:ext uri="{FF2B5EF4-FFF2-40B4-BE49-F238E27FC236}">
                <a16:creationId xmlns:a16="http://schemas.microsoft.com/office/drawing/2014/main" id="{BDA75C72-5CA5-45B2-9E85-E229C91E5FA7}"/>
              </a:ext>
            </a:extLst>
          </p:cNvPr>
          <p:cNvSpPr/>
          <p:nvPr/>
        </p:nvSpPr>
        <p:spPr>
          <a:xfrm>
            <a:off x="3886200" y="1104900"/>
            <a:ext cx="381000" cy="3543300"/>
          </a:xfrm>
          <a:prstGeom prst="leftBrace">
            <a:avLst/>
          </a:prstGeom>
          <a:ln>
            <a:solidFill>
              <a:srgbClr val="1E1EB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L"/>
          </a:p>
        </p:txBody>
      </p:sp>
    </p:spTree>
    <p:extLst>
      <p:ext uri="{BB962C8B-B14F-4D97-AF65-F5344CB8AC3E}">
        <p14:creationId xmlns:p14="http://schemas.microsoft.com/office/powerpoint/2010/main" val="225029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7383-93AA-444C-B361-2AF02B9F4155}"/>
              </a:ext>
            </a:extLst>
          </p:cNvPr>
          <p:cNvSpPr>
            <a:spLocks noGrp="1"/>
          </p:cNvSpPr>
          <p:nvPr>
            <p:ph type="title"/>
          </p:nvPr>
        </p:nvSpPr>
        <p:spPr>
          <a:xfrm>
            <a:off x="0" y="0"/>
            <a:ext cx="8991600" cy="681037"/>
          </a:xfrm>
        </p:spPr>
        <p:txBody>
          <a:bodyPr>
            <a:noAutofit/>
          </a:bodyPr>
          <a:lstStyle/>
          <a:p>
            <a:r>
              <a:rPr lang="en-GB" sz="3600" b="1" dirty="0">
                <a:solidFill>
                  <a:srgbClr val="1E1EB8"/>
                </a:solidFill>
                <a:latin typeface="Times New Roman" panose="02020603050405020304" pitchFamily="18" charset="0"/>
                <a:cs typeface="Times New Roman" panose="02020603050405020304" pitchFamily="18" charset="0"/>
              </a:rPr>
              <a:t>4. Results</a:t>
            </a:r>
            <a:r>
              <a:rPr lang="en-GB" sz="3600" b="1" dirty="0">
                <a:latin typeface="Times New Roman" panose="02020603050405020304" pitchFamily="18" charset="0"/>
                <a:cs typeface="Times New Roman" panose="02020603050405020304" pitchFamily="18" charset="0"/>
              </a:rPr>
              <a:t> </a:t>
            </a:r>
            <a:r>
              <a:rPr lang="en-GB" sz="3600" b="1" dirty="0">
                <a:solidFill>
                  <a:srgbClr val="1E1EB8"/>
                </a:solidFill>
                <a:latin typeface="Times New Roman" panose="02020603050405020304" pitchFamily="18" charset="0"/>
                <a:cs typeface="Times New Roman" panose="02020603050405020304" pitchFamily="18" charset="0"/>
              </a:rPr>
              <a:t>and Discussions</a:t>
            </a:r>
            <a:endParaRPr lang="en-SL" sz="3600" b="1" dirty="0">
              <a:solidFill>
                <a:srgbClr val="1E1EB8"/>
              </a:solidFill>
            </a:endParaRPr>
          </a:p>
        </p:txBody>
      </p:sp>
      <p:pic>
        <p:nvPicPr>
          <p:cNvPr id="5" name="Content Placeholder 4">
            <a:extLst>
              <a:ext uri="{FF2B5EF4-FFF2-40B4-BE49-F238E27FC236}">
                <a16:creationId xmlns:a16="http://schemas.microsoft.com/office/drawing/2014/main" id="{8BB3C024-8DBD-43A1-9101-E92764145993}"/>
              </a:ext>
            </a:extLst>
          </p:cNvPr>
          <p:cNvPicPr>
            <a:picLocks noGrp="1" noChangeAspect="1"/>
          </p:cNvPicPr>
          <p:nvPr>
            <p:ph idx="1"/>
          </p:nvPr>
        </p:nvPicPr>
        <p:blipFill>
          <a:blip r:embed="rId2"/>
          <a:stretch>
            <a:fillRect/>
          </a:stretch>
        </p:blipFill>
        <p:spPr>
          <a:xfrm>
            <a:off x="628650" y="1904999"/>
            <a:ext cx="7886700" cy="4266841"/>
          </a:xfrm>
          <a:prstGeom prst="rect">
            <a:avLst/>
          </a:prstGeom>
        </p:spPr>
      </p:pic>
      <p:sp>
        <p:nvSpPr>
          <p:cNvPr id="4" name="Rectangle 3">
            <a:extLst>
              <a:ext uri="{FF2B5EF4-FFF2-40B4-BE49-F238E27FC236}">
                <a16:creationId xmlns:a16="http://schemas.microsoft.com/office/drawing/2014/main" id="{A7D7613A-072C-45DD-9379-44AF6E5A21E8}"/>
              </a:ext>
            </a:extLst>
          </p:cNvPr>
          <p:cNvSpPr/>
          <p:nvPr/>
        </p:nvSpPr>
        <p:spPr>
          <a:xfrm>
            <a:off x="0" y="681037"/>
            <a:ext cx="8686800" cy="2862322"/>
          </a:xfrm>
          <a:prstGeom prst="rect">
            <a:avLst/>
          </a:prstGeom>
        </p:spPr>
        <p:txBody>
          <a:bodyPr wrap="square">
            <a:spAutoFit/>
          </a:bodyPr>
          <a:lstStyle/>
          <a:p>
            <a:r>
              <a:rPr lang="en-GB" sz="2800" dirty="0">
                <a:solidFill>
                  <a:srgbClr val="1E1EB8"/>
                </a:solidFill>
                <a:latin typeface="Times New Roman" panose="02020603050405020304" pitchFamily="18" charset="0"/>
                <a:cs typeface="Times New Roman" panose="02020603050405020304" pitchFamily="18" charset="0"/>
              </a:rPr>
              <a:t>4.1. QUESTIONNAIRE DISTRIBUTION</a:t>
            </a:r>
            <a:br>
              <a:rPr lang="en-GB" sz="3600" dirty="0">
                <a:solidFill>
                  <a:srgbClr val="1E1EB8"/>
                </a:solidFill>
                <a:latin typeface="Times New Roman" panose="02020603050405020304" pitchFamily="18" charset="0"/>
                <a:cs typeface="Times New Roman" panose="02020603050405020304" pitchFamily="18" charset="0"/>
              </a:rPr>
            </a:br>
            <a:r>
              <a:rPr lang="en-GB" sz="2200" dirty="0">
                <a:solidFill>
                  <a:srgbClr val="1E1EB8"/>
                </a:solidFill>
                <a:latin typeface="Times New Roman" panose="02020603050405020304" pitchFamily="18" charset="0"/>
                <a:cs typeface="Times New Roman" panose="02020603050405020304" pitchFamily="18" charset="0"/>
              </a:rPr>
              <a:t>Table 4.1</a:t>
            </a:r>
            <a:r>
              <a:rPr lang="en-GB" sz="2200" dirty="0">
                <a:latin typeface="Times New Roman" panose="02020603050405020304" pitchFamily="18" charset="0"/>
                <a:cs typeface="Times New Roman" panose="02020603050405020304" pitchFamily="18" charset="0"/>
              </a:rPr>
              <a:t>: Distribution of questionnaires administered per chiefdom and healthcare facility </a:t>
            </a:r>
            <a:br>
              <a:rPr lang="en-GB" sz="3600" dirty="0">
                <a:latin typeface="Times New Roman" panose="02020603050405020304" pitchFamily="18" charset="0"/>
                <a:cs typeface="Times New Roman" panose="02020603050405020304" pitchFamily="18" charset="0"/>
              </a:rPr>
            </a:br>
            <a:br>
              <a:rPr lang="en-GB" sz="3600" b="1" dirty="0">
                <a:latin typeface="Times New Roman" panose="02020603050405020304" pitchFamily="18" charset="0"/>
                <a:cs typeface="Times New Roman" panose="02020603050405020304" pitchFamily="18" charset="0"/>
              </a:rPr>
            </a:br>
            <a:endParaRPr lang="en-SL" sz="3600" dirty="0"/>
          </a:p>
          <a:p>
            <a:endParaRPr lang="en-SL" sz="3600" dirty="0">
              <a:solidFill>
                <a:srgbClr val="1E1EB8"/>
              </a:solidFill>
            </a:endParaRPr>
          </a:p>
        </p:txBody>
      </p:sp>
    </p:spTree>
    <p:extLst>
      <p:ext uri="{BB962C8B-B14F-4D97-AF65-F5344CB8AC3E}">
        <p14:creationId xmlns:p14="http://schemas.microsoft.com/office/powerpoint/2010/main" val="4136189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6354-105E-4CF5-8B2E-4AE02EDA8EEF}"/>
              </a:ext>
            </a:extLst>
          </p:cNvPr>
          <p:cNvSpPr>
            <a:spLocks noGrp="1"/>
          </p:cNvSpPr>
          <p:nvPr>
            <p:ph type="title"/>
          </p:nvPr>
        </p:nvSpPr>
        <p:spPr>
          <a:xfrm>
            <a:off x="0" y="0"/>
            <a:ext cx="9144000" cy="681037"/>
          </a:xfrm>
        </p:spPr>
        <p:txBody>
          <a:bodyPr>
            <a:normAutofit/>
          </a:bodyPr>
          <a:lstStyle/>
          <a:p>
            <a:r>
              <a:rPr lang="en-GB" sz="2200" dirty="0">
                <a:solidFill>
                  <a:srgbClr val="1E1EB8"/>
                </a:solidFill>
                <a:latin typeface="Times New Roman" panose="02020603050405020304" pitchFamily="18" charset="0"/>
                <a:cs typeface="Times New Roman" panose="02020603050405020304" pitchFamily="18" charset="0"/>
              </a:rPr>
              <a:t>Table 4.2</a:t>
            </a:r>
            <a:r>
              <a:rPr lang="en-GB" sz="2200" dirty="0">
                <a:latin typeface="Times New Roman" panose="02020603050405020304" pitchFamily="18" charset="0"/>
                <a:cs typeface="Times New Roman" panose="02020603050405020304" pitchFamily="18" charset="0"/>
              </a:rPr>
              <a:t>: Percent distribution of eligible facility type in the study</a:t>
            </a:r>
            <a:endParaRPr lang="en-SL" sz="2200" dirty="0"/>
          </a:p>
        </p:txBody>
      </p:sp>
      <p:pic>
        <p:nvPicPr>
          <p:cNvPr id="4" name="Content Placeholder 3">
            <a:extLst>
              <a:ext uri="{FF2B5EF4-FFF2-40B4-BE49-F238E27FC236}">
                <a16:creationId xmlns:a16="http://schemas.microsoft.com/office/drawing/2014/main" id="{F626D0D6-B0A9-472D-8A39-CC2D5891B623}"/>
              </a:ext>
            </a:extLst>
          </p:cNvPr>
          <p:cNvPicPr>
            <a:picLocks noGrp="1" noChangeAspect="1"/>
          </p:cNvPicPr>
          <p:nvPr>
            <p:ph idx="1"/>
          </p:nvPr>
        </p:nvPicPr>
        <p:blipFill>
          <a:blip r:embed="rId2"/>
          <a:stretch>
            <a:fillRect/>
          </a:stretch>
        </p:blipFill>
        <p:spPr>
          <a:xfrm>
            <a:off x="381000" y="681036"/>
            <a:ext cx="8153400" cy="5186364"/>
          </a:xfrm>
          <a:prstGeom prst="rect">
            <a:avLst/>
          </a:prstGeom>
        </p:spPr>
      </p:pic>
    </p:spTree>
    <p:extLst>
      <p:ext uri="{BB962C8B-B14F-4D97-AF65-F5344CB8AC3E}">
        <p14:creationId xmlns:p14="http://schemas.microsoft.com/office/powerpoint/2010/main" val="277997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1"/>
            <a:ext cx="7886700" cy="609600"/>
          </a:xfrm>
        </p:spPr>
        <p:txBody>
          <a:bodyPr>
            <a:noAutofit/>
          </a:bodyPr>
          <a:lstStyle/>
          <a:p>
            <a:r>
              <a:rPr lang="en-US" sz="3600" b="1" dirty="0">
                <a:solidFill>
                  <a:srgbClr val="3333FF"/>
                </a:solidFill>
                <a:latin typeface="Times New Roman" panose="02020603050405020304" pitchFamily="18" charset="0"/>
                <a:cs typeface="Times New Roman" panose="02020603050405020304" pitchFamily="18" charset="0"/>
              </a:rPr>
              <a:t>1. Introduction</a:t>
            </a:r>
            <a:endParaRPr lang="en-GB" sz="3600" b="1" dirty="0">
              <a:solidFill>
                <a:srgbClr val="3333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14400"/>
            <a:ext cx="8229600" cy="5410199"/>
          </a:xfrm>
        </p:spPr>
        <p:txBody>
          <a:bodyPr>
            <a:noAutofit/>
          </a:bodyPr>
          <a:lstStyle/>
          <a:p>
            <a:pPr marL="0" indent="0">
              <a:buClr>
                <a:srgbClr val="0000D0"/>
              </a:buClr>
              <a:buNone/>
            </a:pPr>
            <a:r>
              <a:rPr lang="en-US" sz="2800" dirty="0">
                <a:solidFill>
                  <a:srgbClr val="3333FF"/>
                </a:solidFill>
                <a:latin typeface="Times New Roman" panose="02020603050405020304" pitchFamily="18" charset="0"/>
                <a:cs typeface="Times New Roman" panose="02020603050405020304" pitchFamily="18" charset="0"/>
              </a:rPr>
              <a:t>1.1. Background</a:t>
            </a:r>
          </a:p>
          <a:p>
            <a:pPr marL="216000" indent="-216000" algn="just">
              <a:lnSpc>
                <a:spcPct val="100000"/>
              </a:lnSpc>
              <a:spcBef>
                <a:spcPts val="0"/>
              </a:spcBef>
              <a:spcAft>
                <a:spcPts val="1200"/>
              </a:spcAft>
              <a:buClr>
                <a:srgbClr val="0000D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An efficient, affordable and equitable health care system is critical for breaking up vicious circle of poverty, ill health and untimely death.</a:t>
            </a:r>
          </a:p>
          <a:p>
            <a:pPr marL="216000" indent="-216000" algn="just">
              <a:lnSpc>
                <a:spcPct val="100000"/>
              </a:lnSpc>
              <a:spcBef>
                <a:spcPts val="0"/>
              </a:spcBef>
              <a:spcAft>
                <a:spcPts val="1200"/>
              </a:spcAft>
              <a:buClr>
                <a:srgbClr val="0000D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 Millennium Declaration in Sept. 2000 committed nation states to a new global partnership to combat extreme poverty, address health challenges and support development interventions.</a:t>
            </a:r>
          </a:p>
          <a:p>
            <a:pPr marL="216000" indent="-216000" algn="just">
              <a:lnSpc>
                <a:spcPct val="120000"/>
              </a:lnSpc>
              <a:spcBef>
                <a:spcPts val="0"/>
              </a:spcBef>
              <a:spcAft>
                <a:spcPts val="1200"/>
              </a:spcAft>
              <a:buClr>
                <a:srgbClr val="0000D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Among the Millennium Development Goals (MDGs) was a commitment to reduce child mortality by two-thirds between 1990 ̵ 2015 (</a:t>
            </a:r>
            <a:r>
              <a:rPr lang="en-US" sz="2200" dirty="0">
                <a:solidFill>
                  <a:srgbClr val="3333FF"/>
                </a:solidFill>
                <a:latin typeface="Times New Roman" panose="02020603050405020304" pitchFamily="18" charset="0"/>
                <a:cs typeface="Times New Roman" panose="02020603050405020304" pitchFamily="18" charset="0"/>
              </a:rPr>
              <a:t>MDG, 2000</a:t>
            </a:r>
            <a:r>
              <a:rPr lang="en-US" sz="2200" dirty="0">
                <a:latin typeface="Times New Roman" panose="02020603050405020304" pitchFamily="18" charset="0"/>
                <a:cs typeface="Times New Roman" panose="02020603050405020304" pitchFamily="18" charset="0"/>
              </a:rPr>
              <a:t>).</a:t>
            </a:r>
          </a:p>
          <a:p>
            <a:pPr marL="216000" indent="-216000" algn="just">
              <a:lnSpc>
                <a:spcPct val="120000"/>
              </a:lnSpc>
              <a:spcBef>
                <a:spcPts val="0"/>
              </a:spcBef>
              <a:spcAft>
                <a:spcPts val="1200"/>
              </a:spcAft>
              <a:buClr>
                <a:srgbClr val="0000D0"/>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Despite this, some 9 million children have died before age 5, largely from preventable causes (</a:t>
            </a:r>
            <a:r>
              <a:rPr lang="en-US" sz="2200" dirty="0">
                <a:solidFill>
                  <a:srgbClr val="3333FF"/>
                </a:solidFill>
                <a:latin typeface="Times New Roman" panose="02020603050405020304" pitchFamily="18" charset="0"/>
                <a:cs typeface="Times New Roman" panose="02020603050405020304" pitchFamily="18" charset="0"/>
              </a:rPr>
              <a:t>UNICEF, 2008</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070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585D-1A9F-4963-A81C-B18A66A9BB96}"/>
              </a:ext>
            </a:extLst>
          </p:cNvPr>
          <p:cNvSpPr>
            <a:spLocks noGrp="1"/>
          </p:cNvSpPr>
          <p:nvPr>
            <p:ph type="title"/>
          </p:nvPr>
        </p:nvSpPr>
        <p:spPr>
          <a:xfrm>
            <a:off x="0" y="18255"/>
            <a:ext cx="9144000" cy="515145"/>
          </a:xfrm>
        </p:spPr>
        <p:txBody>
          <a:bodyPr>
            <a:normAutofit/>
          </a:bodyPr>
          <a:lstStyle/>
          <a:p>
            <a:r>
              <a:rPr lang="en-GB" sz="2200" dirty="0">
                <a:solidFill>
                  <a:srgbClr val="1E1EB8"/>
                </a:solidFill>
                <a:latin typeface="Times New Roman" panose="02020603050405020304" pitchFamily="18" charset="0"/>
                <a:cs typeface="Times New Roman" panose="02020603050405020304" pitchFamily="18" charset="0"/>
              </a:rPr>
              <a:t>Table 4.3</a:t>
            </a:r>
            <a:r>
              <a:rPr lang="en-GB" sz="2200" dirty="0">
                <a:latin typeface="Times New Roman" panose="02020603050405020304" pitchFamily="18" charset="0"/>
                <a:cs typeface="Times New Roman" panose="02020603050405020304" pitchFamily="18" charset="0"/>
              </a:rPr>
              <a:t>: Percent distribution of staff per healthcare facility in the study area</a:t>
            </a:r>
            <a:endParaRPr lang="en-SL" sz="2200" dirty="0"/>
          </a:p>
        </p:txBody>
      </p:sp>
      <p:pic>
        <p:nvPicPr>
          <p:cNvPr id="4" name="Content Placeholder 3">
            <a:extLst>
              <a:ext uri="{FF2B5EF4-FFF2-40B4-BE49-F238E27FC236}">
                <a16:creationId xmlns:a16="http://schemas.microsoft.com/office/drawing/2014/main" id="{E1790A3C-024C-4318-A9A5-349E9B47D363}"/>
              </a:ext>
            </a:extLst>
          </p:cNvPr>
          <p:cNvPicPr>
            <a:picLocks noGrp="1" noChangeAspect="1"/>
          </p:cNvPicPr>
          <p:nvPr>
            <p:ph idx="1"/>
          </p:nvPr>
        </p:nvPicPr>
        <p:blipFill>
          <a:blip r:embed="rId2"/>
          <a:stretch>
            <a:fillRect/>
          </a:stretch>
        </p:blipFill>
        <p:spPr>
          <a:xfrm>
            <a:off x="778412" y="528711"/>
            <a:ext cx="7886700" cy="3834568"/>
          </a:xfrm>
          <a:prstGeom prst="rect">
            <a:avLst/>
          </a:prstGeom>
        </p:spPr>
      </p:pic>
      <p:sp>
        <p:nvSpPr>
          <p:cNvPr id="5" name="Rectangle 4">
            <a:extLst>
              <a:ext uri="{FF2B5EF4-FFF2-40B4-BE49-F238E27FC236}">
                <a16:creationId xmlns:a16="http://schemas.microsoft.com/office/drawing/2014/main" id="{ED80F885-26AE-4DB8-B64A-726C303C8FC8}"/>
              </a:ext>
            </a:extLst>
          </p:cNvPr>
          <p:cNvSpPr/>
          <p:nvPr/>
        </p:nvSpPr>
        <p:spPr>
          <a:xfrm>
            <a:off x="778412" y="4333971"/>
            <a:ext cx="7755988" cy="2069413"/>
          </a:xfrm>
          <a:prstGeom prst="rect">
            <a:avLst/>
          </a:prstGeom>
        </p:spPr>
        <p:txBody>
          <a:bodyPr wrap="square">
            <a:spAutoFit/>
          </a:bodyPr>
          <a:lstStyle/>
          <a:p>
            <a:pPr marL="800100" lvl="1" indent="-342900" algn="just">
              <a:lnSpc>
                <a:spcPct val="150000"/>
              </a:lnSpc>
              <a:buClr>
                <a:srgbClr val="0000D0"/>
              </a:buClr>
              <a:buFont typeface="Wingdings" panose="05000000000000000000" pitchFamily="2" charset="2"/>
              <a:buChar char="Ø"/>
              <a:defRPr/>
            </a:pPr>
            <a:r>
              <a:rPr lang="en-GB" sz="2200" b="1"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94.3%</a:t>
            </a:r>
            <a:r>
              <a:rPr lang="en-GB" sz="2200"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  </a:t>
            </a:r>
            <a:r>
              <a:rPr lang="en-GB" sz="2200" dirty="0">
                <a:latin typeface="Times New Roman" panose="02020603050405020304" pitchFamily="18" charset="0"/>
                <a:ea typeface="Calibri" panose="020F0502020204030204" pitchFamily="34" charset="0"/>
                <a:cs typeface="Times New Roman" panose="02020603050405020304" pitchFamily="18" charset="0"/>
              </a:rPr>
              <a:t>had no pharmacists.</a:t>
            </a:r>
          </a:p>
          <a:p>
            <a:pPr marL="800100" lvl="1" indent="-342900" algn="just">
              <a:lnSpc>
                <a:spcPct val="150000"/>
              </a:lnSpc>
              <a:buClr>
                <a:srgbClr val="0000D0"/>
              </a:buClr>
              <a:buFont typeface="Wingdings" panose="05000000000000000000" pitchFamily="2" charset="2"/>
              <a:buChar char="Ø"/>
              <a:defRPr/>
            </a:pPr>
            <a:r>
              <a:rPr lang="en-GB" sz="2200" b="1"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85.1%</a:t>
            </a:r>
            <a:r>
              <a:rPr lang="en-GB" sz="2200"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  </a:t>
            </a:r>
            <a:r>
              <a:rPr lang="en-GB" sz="2200" dirty="0">
                <a:latin typeface="Times New Roman" panose="02020603050405020304" pitchFamily="18" charset="0"/>
                <a:ea typeface="Calibri" panose="020F0502020204030204" pitchFamily="34" charset="0"/>
                <a:cs typeface="Times New Roman" panose="02020603050405020304" pitchFamily="18" charset="0"/>
              </a:rPr>
              <a:t>had no laboratory technicians (medical &amp; pathology).</a:t>
            </a:r>
          </a:p>
          <a:p>
            <a:pPr marL="800100" lvl="1" indent="-342900" algn="just">
              <a:lnSpc>
                <a:spcPct val="150000"/>
              </a:lnSpc>
              <a:buClr>
                <a:srgbClr val="0000D0"/>
              </a:buClr>
              <a:buFont typeface="Wingdings" panose="05000000000000000000" pitchFamily="2" charset="2"/>
              <a:buChar char="Ø"/>
              <a:defRPr/>
            </a:pPr>
            <a:r>
              <a:rPr lang="en-GB" sz="2200" b="1"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97.7%</a:t>
            </a:r>
            <a:r>
              <a:rPr lang="en-GB" sz="2200" dirty="0">
                <a:solidFill>
                  <a:srgbClr val="1E1EB8"/>
                </a:solidFill>
                <a:latin typeface="Times New Roman" panose="02020603050405020304" pitchFamily="18" charset="0"/>
                <a:ea typeface="Calibri" panose="020F0502020204030204" pitchFamily="34" charset="0"/>
                <a:cs typeface="Times New Roman" panose="02020603050405020304" pitchFamily="18" charset="0"/>
              </a:rPr>
              <a:t>  </a:t>
            </a:r>
            <a:r>
              <a:rPr lang="en-GB" sz="2200" dirty="0">
                <a:latin typeface="Times New Roman" panose="02020603050405020304" pitchFamily="18" charset="0"/>
                <a:ea typeface="Calibri" panose="020F0502020204030204" pitchFamily="34" charset="0"/>
                <a:cs typeface="Times New Roman" panose="02020603050405020304" pitchFamily="18" charset="0"/>
              </a:rPr>
              <a:t>had no specialist medical doctors</a:t>
            </a:r>
            <a:endParaRPr lang="en-SL" sz="2200" dirty="0"/>
          </a:p>
        </p:txBody>
      </p:sp>
    </p:spTree>
    <p:extLst>
      <p:ext uri="{BB962C8B-B14F-4D97-AF65-F5344CB8AC3E}">
        <p14:creationId xmlns:p14="http://schemas.microsoft.com/office/powerpoint/2010/main" val="110898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4099-3D7F-4875-9732-A252FC955AAE}"/>
              </a:ext>
            </a:extLst>
          </p:cNvPr>
          <p:cNvSpPr>
            <a:spLocks noGrp="1"/>
          </p:cNvSpPr>
          <p:nvPr>
            <p:ph type="title"/>
          </p:nvPr>
        </p:nvSpPr>
        <p:spPr>
          <a:xfrm>
            <a:off x="0" y="1"/>
            <a:ext cx="9175652" cy="838200"/>
          </a:xfrm>
        </p:spPr>
        <p:txBody>
          <a:bodyPr>
            <a:noAutofit/>
          </a:bodyPr>
          <a:lstStyle/>
          <a:p>
            <a:r>
              <a:rPr lang="en-US" sz="3600" b="1" dirty="0">
                <a:solidFill>
                  <a:srgbClr val="1E1EB8"/>
                </a:solidFill>
                <a:latin typeface="Times New Roman" panose="02020603050405020304" pitchFamily="18" charset="0"/>
                <a:cs typeface="Times New Roman" panose="02020603050405020304" pitchFamily="18" charset="0"/>
              </a:rPr>
              <a:t>4.2. Percent Availability of Health Facilities in </a:t>
            </a:r>
            <a:r>
              <a:rPr lang="en-US" sz="3600" b="1" dirty="0" err="1">
                <a:solidFill>
                  <a:srgbClr val="1E1EB8"/>
                </a:solidFill>
                <a:latin typeface="Times New Roman" panose="02020603050405020304" pitchFamily="18" charset="0"/>
                <a:cs typeface="Times New Roman" panose="02020603050405020304" pitchFamily="18" charset="0"/>
              </a:rPr>
              <a:t>Moyamba</a:t>
            </a:r>
            <a:r>
              <a:rPr lang="en-US" sz="3600" b="1" dirty="0">
                <a:solidFill>
                  <a:srgbClr val="1E1EB8"/>
                </a:solidFill>
                <a:latin typeface="Times New Roman" panose="02020603050405020304" pitchFamily="18" charset="0"/>
                <a:cs typeface="Times New Roman" panose="02020603050405020304" pitchFamily="18" charset="0"/>
              </a:rPr>
              <a:t> District</a:t>
            </a:r>
            <a:endParaRPr lang="en-SL" sz="3600" b="1" dirty="0">
              <a:solidFill>
                <a:srgbClr val="1E1EB8"/>
              </a:solidFill>
            </a:endParaRPr>
          </a:p>
        </p:txBody>
      </p:sp>
      <p:graphicFrame>
        <p:nvGraphicFramePr>
          <p:cNvPr id="4" name="Content Placeholder 6">
            <a:extLst>
              <a:ext uri="{FF2B5EF4-FFF2-40B4-BE49-F238E27FC236}">
                <a16:creationId xmlns:a16="http://schemas.microsoft.com/office/drawing/2014/main" id="{4FBE9AD8-3D3C-42DB-BAC1-AE033AB4FC1B}"/>
              </a:ext>
            </a:extLst>
          </p:cNvPr>
          <p:cNvGraphicFramePr>
            <a:graphicFrameLocks noGrp="1"/>
          </p:cNvGraphicFramePr>
          <p:nvPr>
            <p:ph idx="1"/>
            <p:extLst>
              <p:ext uri="{D42A27DB-BD31-4B8C-83A1-F6EECF244321}">
                <p14:modId xmlns:p14="http://schemas.microsoft.com/office/powerpoint/2010/main" val="3453749303"/>
              </p:ext>
            </p:extLst>
          </p:nvPr>
        </p:nvGraphicFramePr>
        <p:xfrm>
          <a:off x="628650" y="914400"/>
          <a:ext cx="78867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E5B3C47-73DC-40A2-98BB-BB16E7A12224}"/>
              </a:ext>
            </a:extLst>
          </p:cNvPr>
          <p:cNvSpPr/>
          <p:nvPr/>
        </p:nvSpPr>
        <p:spPr>
          <a:xfrm>
            <a:off x="0" y="4943841"/>
            <a:ext cx="9144000" cy="1350434"/>
          </a:xfrm>
          <a:prstGeom prst="rect">
            <a:avLst/>
          </a:prstGeom>
        </p:spPr>
        <p:txBody>
          <a:bodyPr wrap="square">
            <a:spAutoFit/>
          </a:bodyPr>
          <a:lstStyle/>
          <a:p>
            <a:pPr marL="457200" indent="-457200" algn="just">
              <a:lnSpc>
                <a:spcPct val="150000"/>
              </a:lnSpc>
              <a:spcAft>
                <a:spcPts val="1800"/>
              </a:spcAft>
            </a:pPr>
            <a:r>
              <a:rPr lang="en-GB" sz="1400" b="1"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Figure 4.1</a:t>
            </a:r>
            <a:r>
              <a:rPr lang="en-GB" sz="1400" b="1" dirty="0">
                <a:latin typeface="Times New Roman" panose="02020603050405020304" pitchFamily="18" charset="0"/>
                <a:ea typeface="Calibri" panose="020F0502020204030204" pitchFamily="34" charset="0"/>
                <a:cs typeface="Times New Roman" panose="02020603050405020304" pitchFamily="18" charset="0"/>
              </a:rPr>
              <a:t>:</a:t>
            </a:r>
            <a:r>
              <a:rPr lang="en-GB" sz="1400" dirty="0">
                <a:latin typeface="Times New Roman" panose="02020603050405020304" pitchFamily="18" charset="0"/>
                <a:ea typeface="Calibri" panose="020F0502020204030204" pitchFamily="34" charset="0"/>
                <a:cs typeface="Times New Roman" panose="02020603050405020304" pitchFamily="18" charset="0"/>
              </a:rPr>
              <a:t> Plot of percent availability of basic amenities at healthcare facilities in Moyamba district, Sierra Leone. </a:t>
            </a:r>
            <a:r>
              <a:rPr lang="en-GB" sz="1400" i="1" dirty="0">
                <a:latin typeface="Times New Roman" panose="02020603050405020304" pitchFamily="18" charset="0"/>
                <a:ea typeface="Calibri" panose="020F0502020204030204" pitchFamily="34" charset="0"/>
                <a:cs typeface="Times New Roman" panose="02020603050405020304" pitchFamily="18" charset="0"/>
              </a:rPr>
              <a:t>Note: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ELEC</a:t>
            </a:r>
            <a:r>
              <a:rPr lang="en-GB" sz="1400" i="1" dirty="0">
                <a:latin typeface="Times New Roman" panose="02020603050405020304" pitchFamily="18" charset="0"/>
                <a:ea typeface="Calibri" panose="020F0502020204030204" pitchFamily="34" charset="0"/>
                <a:cs typeface="Times New Roman" panose="02020603050405020304" pitchFamily="18" charset="0"/>
              </a:rPr>
              <a:t> = electricity;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IMWS</a:t>
            </a:r>
            <a:r>
              <a:rPr lang="en-GB" sz="1400" i="1" dirty="0">
                <a:latin typeface="Times New Roman" panose="02020603050405020304" pitchFamily="18" charset="0"/>
                <a:ea typeface="Calibri" panose="020F0502020204030204" pitchFamily="34" charset="0"/>
                <a:cs typeface="Times New Roman" panose="02020603050405020304" pitchFamily="18" charset="0"/>
              </a:rPr>
              <a:t> = improved water supply;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AUVR</a:t>
            </a:r>
            <a:r>
              <a:rPr lang="en-GB" sz="1400" i="1" dirty="0">
                <a:latin typeface="Times New Roman" panose="02020603050405020304" pitchFamily="18" charset="0"/>
                <a:ea typeface="Calibri" panose="020F0502020204030204" pitchFamily="34" charset="0"/>
                <a:cs typeface="Times New Roman" panose="02020603050405020304" pitchFamily="18" charset="0"/>
              </a:rPr>
              <a:t> = audio-visual room;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ADSA </a:t>
            </a:r>
            <a:r>
              <a:rPr lang="en-GB" sz="1400" i="1" dirty="0">
                <a:latin typeface="Times New Roman" panose="02020603050405020304" pitchFamily="18" charset="0"/>
                <a:ea typeface="Calibri" panose="020F0502020204030204" pitchFamily="34" charset="0"/>
                <a:cs typeface="Times New Roman" panose="02020603050405020304" pitchFamily="18" charset="0"/>
              </a:rPr>
              <a:t>= adequate sanitation;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COEQ</a:t>
            </a:r>
            <a:r>
              <a:rPr lang="en-GB" sz="1400" i="1" dirty="0">
                <a:latin typeface="Times New Roman" panose="02020603050405020304" pitchFamily="18" charset="0"/>
                <a:ea typeface="Calibri" panose="020F0502020204030204" pitchFamily="34" charset="0"/>
                <a:cs typeface="Times New Roman" panose="02020603050405020304" pitchFamily="18" charset="0"/>
              </a:rPr>
              <a:t> = communication equipment;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COIN</a:t>
            </a:r>
            <a:r>
              <a:rPr lang="en-GB" sz="1400" i="1" dirty="0">
                <a:latin typeface="Times New Roman" panose="02020603050405020304" pitchFamily="18" charset="0"/>
                <a:ea typeface="Calibri" panose="020F0502020204030204" pitchFamily="34" charset="0"/>
                <a:cs typeface="Times New Roman" panose="02020603050405020304" pitchFamily="18" charset="0"/>
              </a:rPr>
              <a:t> = computer with internet;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EMTR </a:t>
            </a:r>
            <a:r>
              <a:rPr lang="en-GB" sz="1400" i="1" dirty="0">
                <a:latin typeface="Times New Roman" panose="02020603050405020304" pitchFamily="18" charset="0"/>
                <a:ea typeface="Calibri" panose="020F0502020204030204" pitchFamily="34" charset="0"/>
                <a:cs typeface="Times New Roman" panose="02020603050405020304" pitchFamily="18" charset="0"/>
              </a:rPr>
              <a:t>= emergency treatment; ALAM = all amenities;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RESC</a:t>
            </a:r>
            <a:r>
              <a:rPr lang="en-GB" sz="1400" i="1" dirty="0">
                <a:latin typeface="Times New Roman" panose="02020603050405020304" pitchFamily="18" charset="0"/>
                <a:ea typeface="Calibri" panose="020F0502020204030204" pitchFamily="34" charset="0"/>
                <a:cs typeface="Times New Roman" panose="02020603050405020304" pitchFamily="18" charset="0"/>
              </a:rPr>
              <a:t> = readiness score.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Source:</a:t>
            </a:r>
            <a:r>
              <a:rPr lang="en-GB" sz="1400"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99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1CFC-C163-435C-AC3E-FB005D34E972}"/>
              </a:ext>
            </a:extLst>
          </p:cNvPr>
          <p:cNvSpPr>
            <a:spLocks noGrp="1"/>
          </p:cNvSpPr>
          <p:nvPr>
            <p:ph type="title"/>
          </p:nvPr>
        </p:nvSpPr>
        <p:spPr>
          <a:xfrm>
            <a:off x="0" y="18256"/>
            <a:ext cx="1752600" cy="438944"/>
          </a:xfrm>
        </p:spPr>
        <p:txBody>
          <a:bodyPr>
            <a:normAutofit fontScale="90000"/>
          </a:bodyPr>
          <a:lstStyle/>
          <a:p>
            <a:r>
              <a:rPr lang="en-US" sz="3600" b="1" dirty="0">
                <a:solidFill>
                  <a:srgbClr val="0000D0"/>
                </a:solidFill>
                <a:latin typeface="Times New Roman" panose="02020603050405020304" pitchFamily="18" charset="0"/>
                <a:cs typeface="Times New Roman" panose="02020603050405020304" pitchFamily="18" charset="0"/>
              </a:rPr>
              <a:t>4.2 Cont.</a:t>
            </a:r>
            <a:endParaRPr lang="en-SL" b="1" dirty="0">
              <a:solidFill>
                <a:srgbClr val="0000D0"/>
              </a:solidFill>
            </a:endParaRPr>
          </a:p>
        </p:txBody>
      </p:sp>
      <p:graphicFrame>
        <p:nvGraphicFramePr>
          <p:cNvPr id="4" name="Content Placeholder 6">
            <a:extLst>
              <a:ext uri="{FF2B5EF4-FFF2-40B4-BE49-F238E27FC236}">
                <a16:creationId xmlns:a16="http://schemas.microsoft.com/office/drawing/2014/main" id="{E5DED104-99A8-4088-A091-F48438AB3BC2}"/>
              </a:ext>
            </a:extLst>
          </p:cNvPr>
          <p:cNvGraphicFramePr>
            <a:graphicFrameLocks noGrp="1"/>
          </p:cNvGraphicFramePr>
          <p:nvPr>
            <p:ph idx="1"/>
            <p:extLst>
              <p:ext uri="{D42A27DB-BD31-4B8C-83A1-F6EECF244321}">
                <p14:modId xmlns:p14="http://schemas.microsoft.com/office/powerpoint/2010/main" val="3559795736"/>
              </p:ext>
            </p:extLst>
          </p:nvPr>
        </p:nvGraphicFramePr>
        <p:xfrm>
          <a:off x="381000" y="457200"/>
          <a:ext cx="82296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BD68C10F-4270-43A0-AFE4-55FE17E352FD}"/>
              </a:ext>
            </a:extLst>
          </p:cNvPr>
          <p:cNvSpPr/>
          <p:nvPr/>
        </p:nvSpPr>
        <p:spPr>
          <a:xfrm>
            <a:off x="114300" y="4343400"/>
            <a:ext cx="8763000" cy="1996765"/>
          </a:xfrm>
          <a:prstGeom prst="rect">
            <a:avLst/>
          </a:prstGeom>
        </p:spPr>
        <p:txBody>
          <a:bodyPr wrap="square">
            <a:spAutoFit/>
          </a:bodyPr>
          <a:lstStyle/>
          <a:p>
            <a:pPr marL="457200" indent="-457200" algn="just">
              <a:lnSpc>
                <a:spcPct val="150000"/>
              </a:lnSpc>
              <a:spcAft>
                <a:spcPts val="1800"/>
              </a:spcAft>
            </a:pPr>
            <a:r>
              <a:rPr lang="en-GB" sz="1400"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sz="14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igure </a:t>
            </a:r>
            <a:r>
              <a:rPr lang="en-GB" sz="1400"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4.2</a:t>
            </a:r>
            <a:r>
              <a:rPr lang="en-GB" sz="1400" b="1" dirty="0">
                <a:latin typeface="Times New Roman" panose="02020603050405020304" pitchFamily="18" charset="0"/>
                <a:ea typeface="Calibri" panose="020F0502020204030204" pitchFamily="34" charset="0"/>
                <a:cs typeface="Times New Roman" panose="02020603050405020304" pitchFamily="18" charset="0"/>
              </a:rPr>
              <a:t>:</a:t>
            </a:r>
            <a:r>
              <a:rPr lang="en-GB" sz="1400" dirty="0">
                <a:latin typeface="Times New Roman" panose="02020603050405020304" pitchFamily="18" charset="0"/>
                <a:ea typeface="Calibri" panose="020F0502020204030204" pitchFamily="34" charset="0"/>
                <a:cs typeface="Times New Roman" panose="02020603050405020304" pitchFamily="18" charset="0"/>
              </a:rPr>
              <a:t> Plot of percent healthcare faculties district with family planning services in Moyamba, Sierra Leone. </a:t>
            </a:r>
            <a:r>
              <a:rPr lang="en-GB" sz="1400" i="1" dirty="0">
                <a:latin typeface="Times New Roman" panose="02020603050405020304" pitchFamily="18" charset="0"/>
                <a:ea typeface="Calibri" panose="020F0502020204030204" pitchFamily="34" charset="0"/>
                <a:cs typeface="Times New Roman" panose="02020603050405020304" pitchFamily="18" charset="0"/>
              </a:rPr>
              <a:t>Note: COCP = combined oral contraceptive pills;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POCP </a:t>
            </a:r>
            <a:r>
              <a:rPr lang="en-GB" sz="1400" i="1" dirty="0">
                <a:latin typeface="Times New Roman" panose="02020603050405020304" pitchFamily="18" charset="0"/>
                <a:ea typeface="Calibri" panose="020F0502020204030204" pitchFamily="34" charset="0"/>
                <a:cs typeface="Times New Roman" panose="02020603050405020304" pitchFamily="18" charset="0"/>
              </a:rPr>
              <a:t>= progestin-only contraceptive pills;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COIC</a:t>
            </a:r>
            <a:r>
              <a:rPr lang="en-GB" sz="1400" i="1" dirty="0">
                <a:latin typeface="Times New Roman" panose="02020603050405020304" pitchFamily="18" charset="0"/>
                <a:ea typeface="Calibri" panose="020F0502020204030204" pitchFamily="34" charset="0"/>
                <a:cs typeface="Times New Roman" panose="02020603050405020304" pitchFamily="18" charset="0"/>
              </a:rPr>
              <a:t> = combined injectable contraceptives;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POIC </a:t>
            </a:r>
            <a:r>
              <a:rPr lang="en-GB" sz="1400" i="1" dirty="0">
                <a:latin typeface="Times New Roman" panose="02020603050405020304" pitchFamily="18" charset="0"/>
                <a:ea typeface="Calibri" panose="020F0502020204030204" pitchFamily="34" charset="0"/>
                <a:cs typeface="Times New Roman" panose="02020603050405020304" pitchFamily="18" charset="0"/>
              </a:rPr>
              <a:t>= progestin-only injectable contraceptives;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MACO</a:t>
            </a:r>
            <a:r>
              <a:rPr lang="en-GB" sz="1400" i="1" dirty="0">
                <a:latin typeface="Times New Roman" panose="02020603050405020304" pitchFamily="18" charset="0"/>
                <a:ea typeface="Calibri" panose="020F0502020204030204" pitchFamily="34" charset="0"/>
                <a:cs typeface="Times New Roman" panose="02020603050405020304" pitchFamily="18" charset="0"/>
              </a:rPr>
              <a:t> = male condoms;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FECO </a:t>
            </a:r>
            <a:r>
              <a:rPr lang="en-GB" sz="1400" i="1" dirty="0">
                <a:latin typeface="Times New Roman" panose="02020603050405020304" pitchFamily="18" charset="0"/>
                <a:ea typeface="Calibri" panose="020F0502020204030204" pitchFamily="34" charset="0"/>
                <a:cs typeface="Times New Roman" panose="02020603050405020304" pitchFamily="18" charset="0"/>
              </a:rPr>
              <a:t>= female condoms;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INCD</a:t>
            </a:r>
            <a:r>
              <a:rPr lang="en-GB" sz="1400" i="1" dirty="0">
                <a:latin typeface="Times New Roman" panose="02020603050405020304" pitchFamily="18" charset="0"/>
                <a:ea typeface="Calibri" panose="020F0502020204030204" pitchFamily="34" charset="0"/>
                <a:cs typeface="Times New Roman" panose="02020603050405020304" pitchFamily="18" charset="0"/>
              </a:rPr>
              <a:t> = intrauterine contraceptive device;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IMPL</a:t>
            </a:r>
            <a:r>
              <a:rPr lang="en-GB" sz="1400" i="1" dirty="0">
                <a:latin typeface="Times New Roman" panose="02020603050405020304" pitchFamily="18" charset="0"/>
                <a:ea typeface="Calibri" panose="020F0502020204030204" pitchFamily="34" charset="0"/>
                <a:cs typeface="Times New Roman" panose="02020603050405020304" pitchFamily="18" charset="0"/>
              </a:rPr>
              <a:t> = implant;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CBSD</a:t>
            </a:r>
            <a:r>
              <a:rPr lang="en-GB" sz="1400" i="1" dirty="0">
                <a:latin typeface="Times New Roman" panose="02020603050405020304" pitchFamily="18" charset="0"/>
                <a:ea typeface="Calibri" panose="020F0502020204030204" pitchFamily="34" charset="0"/>
                <a:cs typeface="Times New Roman" panose="02020603050405020304" pitchFamily="18" charset="0"/>
              </a:rPr>
              <a:t> = cycle bead standard days method;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EMCP = </a:t>
            </a:r>
            <a:r>
              <a:rPr lang="en-GB" sz="1400" i="1" dirty="0">
                <a:latin typeface="Times New Roman" panose="02020603050405020304" pitchFamily="18" charset="0"/>
                <a:ea typeface="Calibri" panose="020F0502020204030204" pitchFamily="34" charset="0"/>
                <a:cs typeface="Times New Roman" panose="02020603050405020304" pitchFamily="18" charset="0"/>
              </a:rPr>
              <a:t>emergency contraceptive pills;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MAST </a:t>
            </a:r>
            <a:r>
              <a:rPr lang="en-GB" sz="1400" i="1" dirty="0">
                <a:latin typeface="Times New Roman" panose="02020603050405020304" pitchFamily="18" charset="0"/>
                <a:ea typeface="Calibri" panose="020F0502020204030204" pitchFamily="34" charset="0"/>
                <a:cs typeface="Times New Roman" panose="02020603050405020304" pitchFamily="18" charset="0"/>
              </a:rPr>
              <a:t>= male sterilization;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FEST</a:t>
            </a:r>
            <a:r>
              <a:rPr lang="en-GB" sz="1400" i="1" dirty="0">
                <a:latin typeface="Times New Roman" panose="02020603050405020304" pitchFamily="18" charset="0"/>
                <a:ea typeface="Calibri" panose="020F0502020204030204" pitchFamily="34" charset="0"/>
                <a:cs typeface="Times New Roman" panose="02020603050405020304" pitchFamily="18" charset="0"/>
              </a:rPr>
              <a:t> = male sterilization;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AFPE</a:t>
            </a:r>
            <a:r>
              <a:rPr lang="en-GB" sz="1400" i="1" dirty="0">
                <a:latin typeface="Times New Roman" panose="02020603050405020304" pitchFamily="18" charset="0"/>
                <a:ea typeface="Calibri" panose="020F0502020204030204" pitchFamily="34" charset="0"/>
                <a:cs typeface="Times New Roman" panose="02020603050405020304" pitchFamily="18" charset="0"/>
              </a:rPr>
              <a:t> = all family planning elements;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RESC</a:t>
            </a:r>
            <a:r>
              <a:rPr lang="en-GB" sz="1400" i="1" dirty="0">
                <a:latin typeface="Times New Roman" panose="02020603050405020304" pitchFamily="18" charset="0"/>
                <a:ea typeface="Calibri" panose="020F0502020204030204" pitchFamily="34" charset="0"/>
                <a:cs typeface="Times New Roman" panose="02020603050405020304" pitchFamily="18" charset="0"/>
              </a:rPr>
              <a:t> = readiness score. Source</a:t>
            </a:r>
            <a:r>
              <a:rPr lang="en-GB" sz="1400" b="1" i="1" dirty="0">
                <a:latin typeface="Times New Roman" panose="02020603050405020304" pitchFamily="18" charset="0"/>
                <a:ea typeface="Calibri" panose="020F0502020204030204" pitchFamily="34" charset="0"/>
                <a:cs typeface="Times New Roman" panose="02020603050405020304" pitchFamily="18" charset="0"/>
              </a:rPr>
              <a:t>:</a:t>
            </a:r>
            <a:r>
              <a:rPr lang="en-GB" sz="1400"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0340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63ED-76C7-40F1-B6BE-A7F0463CA9AF}"/>
              </a:ext>
            </a:extLst>
          </p:cNvPr>
          <p:cNvSpPr>
            <a:spLocks noGrp="1"/>
          </p:cNvSpPr>
          <p:nvPr>
            <p:ph type="title"/>
          </p:nvPr>
        </p:nvSpPr>
        <p:spPr>
          <a:xfrm>
            <a:off x="33997" y="18255"/>
            <a:ext cx="2023403" cy="438945"/>
          </a:xfrm>
        </p:spPr>
        <p:txBody>
          <a:bodyPr>
            <a:normAutofit fontScale="90000"/>
          </a:bodyPr>
          <a:lstStyle/>
          <a:p>
            <a:r>
              <a:rPr lang="en-US" sz="4000" dirty="0">
                <a:latin typeface="Times New Roman" panose="02020603050405020304" pitchFamily="18" charset="0"/>
                <a:cs typeface="Times New Roman" panose="02020603050405020304" pitchFamily="18" charset="0"/>
              </a:rPr>
              <a:t> </a:t>
            </a:r>
            <a:r>
              <a:rPr lang="en-US" sz="4000" dirty="0">
                <a:solidFill>
                  <a:srgbClr val="3333FF"/>
                </a:solidFill>
                <a:latin typeface="Times New Roman" panose="02020603050405020304" pitchFamily="18" charset="0"/>
                <a:cs typeface="Times New Roman" panose="02020603050405020304" pitchFamily="18" charset="0"/>
              </a:rPr>
              <a:t>4.2 Cont</a:t>
            </a:r>
            <a:r>
              <a:rPr lang="en-US" sz="3600" dirty="0">
                <a:solidFill>
                  <a:srgbClr val="3333FF"/>
                </a:solidFill>
                <a:latin typeface="Times New Roman" panose="02020603050405020304" pitchFamily="18" charset="0"/>
                <a:cs typeface="Times New Roman" panose="02020603050405020304" pitchFamily="18" charset="0"/>
              </a:rPr>
              <a:t>.</a:t>
            </a:r>
            <a:endParaRPr lang="en-SL" dirty="0">
              <a:solidFill>
                <a:srgbClr val="3333FF"/>
              </a:solidFill>
            </a:endParaRPr>
          </a:p>
        </p:txBody>
      </p:sp>
      <p:graphicFrame>
        <p:nvGraphicFramePr>
          <p:cNvPr id="4" name="Content Placeholder 6">
            <a:extLst>
              <a:ext uri="{FF2B5EF4-FFF2-40B4-BE49-F238E27FC236}">
                <a16:creationId xmlns:a16="http://schemas.microsoft.com/office/drawing/2014/main" id="{C3857A77-C6C1-4FA0-A12E-92FF370F141A}"/>
              </a:ext>
            </a:extLst>
          </p:cNvPr>
          <p:cNvGraphicFramePr>
            <a:graphicFrameLocks noGrp="1"/>
          </p:cNvGraphicFramePr>
          <p:nvPr>
            <p:ph idx="1"/>
            <p:extLst>
              <p:ext uri="{D42A27DB-BD31-4B8C-83A1-F6EECF244321}">
                <p14:modId xmlns:p14="http://schemas.microsoft.com/office/powerpoint/2010/main" val="4229235547"/>
              </p:ext>
            </p:extLst>
          </p:nvPr>
        </p:nvGraphicFramePr>
        <p:xfrm>
          <a:off x="457200" y="457200"/>
          <a:ext cx="8229600" cy="413943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A15A1FB2-3FB1-404D-B014-69148359514C}"/>
              </a:ext>
            </a:extLst>
          </p:cNvPr>
          <p:cNvSpPr/>
          <p:nvPr/>
        </p:nvSpPr>
        <p:spPr>
          <a:xfrm>
            <a:off x="33997" y="4596636"/>
            <a:ext cx="8923606" cy="1786579"/>
          </a:xfrm>
          <a:prstGeom prst="rect">
            <a:avLst/>
          </a:prstGeom>
        </p:spPr>
        <p:txBody>
          <a:bodyPr wrap="square">
            <a:spAutoFit/>
          </a:bodyPr>
          <a:lstStyle/>
          <a:p>
            <a:pPr marL="457200" indent="-457200" algn="just">
              <a:lnSpc>
                <a:spcPct val="150000"/>
              </a:lnSpc>
              <a:spcAft>
                <a:spcPts val="1800"/>
              </a:spcAft>
            </a:pPr>
            <a:r>
              <a:rPr lang="en-GB" sz="1500" b="1" cap="all"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F</a:t>
            </a:r>
            <a:r>
              <a:rPr lang="en-GB" sz="1500" b="1"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igure </a:t>
            </a:r>
            <a:r>
              <a:rPr lang="en-GB" sz="1500" b="1" cap="all"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4.3</a:t>
            </a:r>
            <a:r>
              <a:rPr lang="en-GB" sz="1500" b="1" dirty="0">
                <a:latin typeface="Times New Roman" panose="02020603050405020304" pitchFamily="18" charset="0"/>
                <a:ea typeface="Calibri" panose="020F0502020204030204" pitchFamily="34" charset="0"/>
                <a:cs typeface="Times New Roman" panose="02020603050405020304" pitchFamily="18" charset="0"/>
              </a:rPr>
              <a:t>:</a:t>
            </a:r>
            <a:r>
              <a:rPr lang="en-GB" sz="1500" dirty="0">
                <a:latin typeface="Times New Roman" panose="02020603050405020304" pitchFamily="18" charset="0"/>
                <a:ea typeface="Calibri" panose="020F0502020204030204" pitchFamily="34" charset="0"/>
                <a:cs typeface="Times New Roman" panose="02020603050405020304" pitchFamily="18" charset="0"/>
              </a:rPr>
              <a:t> Plot of percent diagnostic capacity of healthcare facilities in Moyamba district, Sierra Leone. </a:t>
            </a:r>
            <a:r>
              <a:rPr lang="en-GB" sz="1500" i="1" dirty="0">
                <a:latin typeface="Times New Roman" panose="02020603050405020304" pitchFamily="18" charset="0"/>
                <a:ea typeface="Calibri" panose="020F0502020204030204" pitchFamily="34" charset="0"/>
                <a:cs typeface="Times New Roman" panose="02020603050405020304" pitchFamily="18" charset="0"/>
              </a:rPr>
              <a:t>Note: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HEEM</a:t>
            </a:r>
            <a:r>
              <a:rPr lang="en-GB" sz="1500" i="1" dirty="0">
                <a:latin typeface="Times New Roman" panose="02020603050405020304" pitchFamily="18" charset="0"/>
                <a:ea typeface="Calibri" panose="020F0502020204030204" pitchFamily="34" charset="0"/>
                <a:cs typeface="Times New Roman" panose="02020603050405020304" pitchFamily="18" charset="0"/>
              </a:rPr>
              <a:t> = haemoglobin;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BLGL</a:t>
            </a:r>
            <a:r>
              <a:rPr lang="en-GB" sz="1500" i="1" dirty="0">
                <a:latin typeface="Times New Roman" panose="02020603050405020304" pitchFamily="18" charset="0"/>
                <a:ea typeface="Calibri" panose="020F0502020204030204" pitchFamily="34" charset="0"/>
                <a:cs typeface="Times New Roman" panose="02020603050405020304" pitchFamily="18" charset="0"/>
              </a:rPr>
              <a:t> = blood glucose;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MALA</a:t>
            </a:r>
            <a:r>
              <a:rPr lang="en-GB" sz="1500" i="1" dirty="0">
                <a:latin typeface="Times New Roman" panose="02020603050405020304" pitchFamily="18" charset="0"/>
                <a:ea typeface="Calibri" panose="020F0502020204030204" pitchFamily="34" charset="0"/>
                <a:cs typeface="Times New Roman" panose="02020603050405020304" pitchFamily="18" charset="0"/>
              </a:rPr>
              <a:t> = malaria;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URDP</a:t>
            </a:r>
            <a:r>
              <a:rPr lang="en-GB" sz="1500" i="1" dirty="0">
                <a:latin typeface="Times New Roman" panose="02020603050405020304" pitchFamily="18" charset="0"/>
                <a:ea typeface="Calibri" panose="020F0502020204030204" pitchFamily="34" charset="0"/>
                <a:cs typeface="Times New Roman" panose="02020603050405020304" pitchFamily="18" charset="0"/>
              </a:rPr>
              <a:t> = urine dipstick protein;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URDG</a:t>
            </a:r>
            <a:r>
              <a:rPr lang="en-GB" sz="1500" i="1" dirty="0">
                <a:latin typeface="Times New Roman" panose="02020603050405020304" pitchFamily="18" charset="0"/>
                <a:ea typeface="Calibri" panose="020F0502020204030204" pitchFamily="34" charset="0"/>
                <a:cs typeface="Times New Roman" panose="02020603050405020304" pitchFamily="18" charset="0"/>
              </a:rPr>
              <a:t> = urine dipstick glucose;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HIV </a:t>
            </a:r>
            <a:r>
              <a:rPr lang="en-GB" sz="1500" i="1" dirty="0">
                <a:latin typeface="Times New Roman" panose="02020603050405020304" pitchFamily="18" charset="0"/>
                <a:ea typeface="Calibri" panose="020F0502020204030204" pitchFamily="34" charset="0"/>
                <a:cs typeface="Times New Roman" panose="02020603050405020304" pitchFamily="18" charset="0"/>
              </a:rPr>
              <a:t>= human immune-deficiency virus; SYPH = syphilis </a:t>
            </a:r>
            <a:r>
              <a:rPr lang="en-GB" sz="1500" i="1" dirty="0" err="1">
                <a:latin typeface="Times New Roman" panose="02020603050405020304" pitchFamily="18" charset="0"/>
                <a:ea typeface="Calibri" panose="020F0502020204030204" pitchFamily="34" charset="0"/>
                <a:cs typeface="Times New Roman" panose="02020603050405020304" pitchFamily="18" charset="0"/>
              </a:rPr>
              <a:t>rtk</a:t>
            </a:r>
            <a:r>
              <a:rPr lang="en-GB" sz="1500" i="1" dirty="0">
                <a:latin typeface="Times New Roman" panose="02020603050405020304" pitchFamily="18" charset="0"/>
                <a:ea typeface="Calibri" panose="020F0502020204030204" pitchFamily="34" charset="0"/>
                <a:cs typeface="Times New Roman" panose="02020603050405020304" pitchFamily="18" charset="0"/>
              </a:rPr>
              <a:t>;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URPT </a:t>
            </a:r>
            <a:r>
              <a:rPr lang="en-GB" sz="1500" i="1" dirty="0">
                <a:latin typeface="Times New Roman" panose="02020603050405020304" pitchFamily="18" charset="0"/>
                <a:ea typeface="Calibri" panose="020F0502020204030204" pitchFamily="34" charset="0"/>
                <a:cs typeface="Times New Roman" panose="02020603050405020304" pitchFamily="18" charset="0"/>
              </a:rPr>
              <a:t>= urine pregnancy test;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ALDC </a:t>
            </a:r>
            <a:r>
              <a:rPr lang="en-GB" sz="1500" i="1" dirty="0">
                <a:latin typeface="Times New Roman" panose="02020603050405020304" pitchFamily="18" charset="0"/>
                <a:ea typeface="Calibri" panose="020F0502020204030204" pitchFamily="34" charset="0"/>
                <a:cs typeface="Times New Roman" panose="02020603050405020304" pitchFamily="18" charset="0"/>
              </a:rPr>
              <a:t>= all monitored diagnostic capacity;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RESC</a:t>
            </a:r>
            <a:r>
              <a:rPr lang="en-GB" sz="1500" i="1" dirty="0">
                <a:latin typeface="Times New Roman" panose="02020603050405020304" pitchFamily="18" charset="0"/>
                <a:ea typeface="Calibri" panose="020F0502020204030204" pitchFamily="34" charset="0"/>
                <a:cs typeface="Times New Roman" panose="02020603050405020304" pitchFamily="18" charset="0"/>
              </a:rPr>
              <a:t> = readiness score. </a:t>
            </a:r>
            <a:r>
              <a:rPr lang="en-GB" sz="1500" b="1" i="1" dirty="0">
                <a:latin typeface="Times New Roman" panose="02020603050405020304" pitchFamily="18" charset="0"/>
                <a:ea typeface="Calibri" panose="020F0502020204030204" pitchFamily="34" charset="0"/>
                <a:cs typeface="Times New Roman" panose="02020603050405020304" pitchFamily="18" charset="0"/>
              </a:rPr>
              <a:t>Source:</a:t>
            </a:r>
            <a:r>
              <a:rPr lang="en-GB" sz="1500"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901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76CA-A149-4682-8145-3DCB6D058288}"/>
              </a:ext>
            </a:extLst>
          </p:cNvPr>
          <p:cNvSpPr>
            <a:spLocks noGrp="1"/>
          </p:cNvSpPr>
          <p:nvPr>
            <p:ph type="title"/>
          </p:nvPr>
        </p:nvSpPr>
        <p:spPr>
          <a:xfrm>
            <a:off x="0" y="18255"/>
            <a:ext cx="1676400" cy="438945"/>
          </a:xfrm>
        </p:spPr>
        <p:txBody>
          <a:bodyPr>
            <a:normAutofit fontScale="90000"/>
          </a:bodyPr>
          <a:lstStyle/>
          <a:p>
            <a:r>
              <a:rPr lang="en-US" sz="3600" dirty="0">
                <a:solidFill>
                  <a:srgbClr val="3333FF"/>
                </a:solidFill>
                <a:latin typeface="Times New Roman" panose="02020603050405020304" pitchFamily="18" charset="0"/>
                <a:cs typeface="Times New Roman" panose="02020603050405020304" pitchFamily="18" charset="0"/>
              </a:rPr>
              <a:t>4.2 Cont</a:t>
            </a:r>
            <a:r>
              <a:rPr lang="en-US" sz="3200" dirty="0">
                <a:solidFill>
                  <a:srgbClr val="3333FF"/>
                </a:solidFill>
                <a:latin typeface="Times New Roman" panose="02020603050405020304" pitchFamily="18" charset="0"/>
                <a:cs typeface="Times New Roman" panose="02020603050405020304" pitchFamily="18" charset="0"/>
              </a:rPr>
              <a:t>.</a:t>
            </a:r>
            <a:endParaRPr lang="en-SL" dirty="0"/>
          </a:p>
        </p:txBody>
      </p:sp>
      <p:graphicFrame>
        <p:nvGraphicFramePr>
          <p:cNvPr id="4" name="Content Placeholder 7">
            <a:extLst>
              <a:ext uri="{FF2B5EF4-FFF2-40B4-BE49-F238E27FC236}">
                <a16:creationId xmlns:a16="http://schemas.microsoft.com/office/drawing/2014/main" id="{58AD293C-C916-40CE-BA0F-9B3870B7A0C5}"/>
              </a:ext>
            </a:extLst>
          </p:cNvPr>
          <p:cNvGraphicFramePr>
            <a:graphicFrameLocks noGrp="1"/>
          </p:cNvGraphicFramePr>
          <p:nvPr>
            <p:ph idx="1"/>
            <p:extLst>
              <p:ext uri="{D42A27DB-BD31-4B8C-83A1-F6EECF244321}">
                <p14:modId xmlns:p14="http://schemas.microsoft.com/office/powerpoint/2010/main" val="1020923108"/>
              </p:ext>
            </p:extLst>
          </p:nvPr>
        </p:nvGraphicFramePr>
        <p:xfrm>
          <a:off x="457200" y="436946"/>
          <a:ext cx="8229600" cy="405885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C029F2A-DB85-4B23-8235-AC540D43550D}"/>
              </a:ext>
            </a:extLst>
          </p:cNvPr>
          <p:cNvSpPr/>
          <p:nvPr/>
        </p:nvSpPr>
        <p:spPr>
          <a:xfrm>
            <a:off x="0" y="4495800"/>
            <a:ext cx="8991600" cy="2089098"/>
          </a:xfrm>
          <a:prstGeom prst="rect">
            <a:avLst/>
          </a:prstGeom>
        </p:spPr>
        <p:txBody>
          <a:bodyPr wrap="square">
            <a:spAutoFit/>
          </a:bodyPr>
          <a:lstStyle/>
          <a:p>
            <a:pPr marL="457200" indent="-457200" algn="just">
              <a:lnSpc>
                <a:spcPct val="150000"/>
              </a:lnSpc>
              <a:spcAft>
                <a:spcPts val="1800"/>
              </a:spcAft>
            </a:pP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igure </a:t>
            </a: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4.4</a:t>
            </a:r>
            <a:r>
              <a:rPr lang="en-GB" b="1"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a:latin typeface="Times New Roman" panose="02020603050405020304" pitchFamily="18" charset="0"/>
                <a:ea typeface="Calibri" panose="020F0502020204030204" pitchFamily="34" charset="0"/>
                <a:cs typeface="Times New Roman" panose="02020603050405020304" pitchFamily="18" charset="0"/>
              </a:rPr>
              <a:t>Plot of percent healthcare facilities with preventive and curative care services for children in Moyamba district, Sierra Leone. </a:t>
            </a:r>
            <a:r>
              <a:rPr lang="en-GB" sz="1400" i="1" dirty="0">
                <a:latin typeface="Times New Roman" panose="02020603050405020304" pitchFamily="18" charset="0"/>
                <a:ea typeface="Calibri" panose="020F0502020204030204" pitchFamily="34" charset="0"/>
                <a:cs typeface="Times New Roman" panose="02020603050405020304" pitchFamily="18" charset="0"/>
              </a:rPr>
              <a:t>Note: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U5PC</a:t>
            </a:r>
            <a:r>
              <a:rPr lang="en-GB" sz="1400" i="1" dirty="0">
                <a:latin typeface="Times New Roman" panose="02020603050405020304" pitchFamily="18" charset="0"/>
                <a:ea typeface="Calibri" panose="020F0502020204030204" pitchFamily="34" charset="0"/>
                <a:cs typeface="Times New Roman" panose="02020603050405020304" pitchFamily="18" charset="0"/>
              </a:rPr>
              <a:t> = under-five preventive and curative care;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MADT</a:t>
            </a:r>
            <a:r>
              <a:rPr lang="en-GB" sz="1400" i="1" dirty="0">
                <a:latin typeface="Times New Roman" panose="02020603050405020304" pitchFamily="18" charset="0"/>
                <a:ea typeface="Calibri" panose="020F0502020204030204" pitchFamily="34" charset="0"/>
                <a:cs typeface="Times New Roman" panose="02020603050405020304" pitchFamily="18" charset="0"/>
              </a:rPr>
              <a:t> = malnutrition diagnosis and treatment;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VIAS</a:t>
            </a:r>
            <a:r>
              <a:rPr lang="en-GB" sz="1400" i="1" dirty="0">
                <a:latin typeface="Times New Roman" panose="02020603050405020304" pitchFamily="18" charset="0"/>
                <a:ea typeface="Calibri" panose="020F0502020204030204" pitchFamily="34" charset="0"/>
                <a:cs typeface="Times New Roman" panose="02020603050405020304" pitchFamily="18" charset="0"/>
              </a:rPr>
              <a:t> = vitamin-A supplement; IRSU = iron supplement;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ORZS</a:t>
            </a:r>
            <a:r>
              <a:rPr lang="en-GB" sz="1400" i="1" dirty="0">
                <a:latin typeface="Times New Roman" panose="02020603050405020304" pitchFamily="18" charset="0"/>
                <a:ea typeface="Calibri" panose="020F0502020204030204" pitchFamily="34" charset="0"/>
                <a:cs typeface="Times New Roman" panose="02020603050405020304" pitchFamily="18" charset="0"/>
              </a:rPr>
              <a:t> = iron and zinc supplement;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GRMO </a:t>
            </a:r>
            <a:r>
              <a:rPr lang="en-GB" sz="1400" i="1" dirty="0">
                <a:latin typeface="Times New Roman" panose="02020603050405020304" pitchFamily="18" charset="0"/>
                <a:ea typeface="Calibri" panose="020F0502020204030204" pitchFamily="34" charset="0"/>
                <a:cs typeface="Times New Roman" panose="02020603050405020304" pitchFamily="18" charset="0"/>
              </a:rPr>
              <a:t>= Growth monitoring;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PNTR</a:t>
            </a:r>
            <a:r>
              <a:rPr lang="en-GB" sz="1400" i="1" dirty="0">
                <a:latin typeface="Times New Roman" panose="02020603050405020304" pitchFamily="18" charset="0"/>
                <a:ea typeface="Calibri" panose="020F0502020204030204" pitchFamily="34" charset="0"/>
                <a:cs typeface="Times New Roman" panose="02020603050405020304" pitchFamily="18" charset="0"/>
              </a:rPr>
              <a:t> = pneumonia treatment;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PNTA</a:t>
            </a:r>
            <a:r>
              <a:rPr lang="en-GB" sz="1400" i="1" dirty="0">
                <a:latin typeface="Times New Roman" panose="02020603050405020304" pitchFamily="18" charset="0"/>
                <a:ea typeface="Calibri" panose="020F0502020204030204" pitchFamily="34" charset="0"/>
                <a:cs typeface="Times New Roman" panose="02020603050405020304" pitchFamily="18" charset="0"/>
              </a:rPr>
              <a:t> = pneumonia treatment with amoxicillin;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MATR</a:t>
            </a:r>
            <a:r>
              <a:rPr lang="en-GB" sz="1400" i="1" dirty="0">
                <a:latin typeface="Times New Roman" panose="02020603050405020304" pitchFamily="18" charset="0"/>
                <a:ea typeface="Calibri" panose="020F0502020204030204" pitchFamily="34" charset="0"/>
                <a:cs typeface="Times New Roman" panose="02020603050405020304" pitchFamily="18" charset="0"/>
              </a:rPr>
              <a:t> = malaria treatment;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APCC</a:t>
            </a:r>
            <a:r>
              <a:rPr lang="en-GB" sz="1400" i="1" dirty="0">
                <a:latin typeface="Times New Roman" panose="02020603050405020304" pitchFamily="18" charset="0"/>
                <a:ea typeface="Calibri" panose="020F0502020204030204" pitchFamily="34" charset="0"/>
                <a:cs typeface="Times New Roman" panose="02020603050405020304" pitchFamily="18" charset="0"/>
              </a:rPr>
              <a:t> = all preventive and curative care; RESC = readiness score.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Source:</a:t>
            </a:r>
            <a:r>
              <a:rPr lang="en-GB" sz="1400"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161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2433-9072-4080-9A54-179DAA087AC8}"/>
              </a:ext>
            </a:extLst>
          </p:cNvPr>
          <p:cNvSpPr>
            <a:spLocks noGrp="1"/>
          </p:cNvSpPr>
          <p:nvPr>
            <p:ph type="title"/>
          </p:nvPr>
        </p:nvSpPr>
        <p:spPr>
          <a:xfrm>
            <a:off x="0" y="18256"/>
            <a:ext cx="9144000" cy="662782"/>
          </a:xfrm>
        </p:spPr>
        <p:txBody>
          <a:bodyPr/>
          <a:lstStyle/>
          <a:p>
            <a:r>
              <a:rPr lang="en-GB" sz="3600" b="1" dirty="0">
                <a:solidFill>
                  <a:srgbClr val="0000CC"/>
                </a:solidFill>
                <a:latin typeface="Times New Roman" panose="02020603050405020304" pitchFamily="18" charset="0"/>
                <a:cs typeface="Times New Roman" panose="02020603050405020304" pitchFamily="18" charset="0"/>
              </a:rPr>
              <a:t>4.3. General Service Readiness Index</a:t>
            </a:r>
            <a:endParaRPr lang="en-SL" b="1" dirty="0">
              <a:solidFill>
                <a:srgbClr val="0000CC"/>
              </a:solidFill>
            </a:endParaRPr>
          </a:p>
        </p:txBody>
      </p:sp>
      <p:graphicFrame>
        <p:nvGraphicFramePr>
          <p:cNvPr id="4" name="Content Placeholder 3">
            <a:extLst>
              <a:ext uri="{FF2B5EF4-FFF2-40B4-BE49-F238E27FC236}">
                <a16:creationId xmlns:a16="http://schemas.microsoft.com/office/drawing/2014/main" id="{DD379AE0-69D7-4EA0-B83E-70CDAADE0F6D}"/>
              </a:ext>
            </a:extLst>
          </p:cNvPr>
          <p:cNvGraphicFramePr>
            <a:graphicFrameLocks noGrp="1"/>
          </p:cNvGraphicFramePr>
          <p:nvPr>
            <p:ph idx="1"/>
            <p:extLst>
              <p:ext uri="{D42A27DB-BD31-4B8C-83A1-F6EECF244321}">
                <p14:modId xmlns:p14="http://schemas.microsoft.com/office/powerpoint/2010/main" val="1771124899"/>
              </p:ext>
            </p:extLst>
          </p:nvPr>
        </p:nvGraphicFramePr>
        <p:xfrm>
          <a:off x="457200" y="609599"/>
          <a:ext cx="8229600" cy="33528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97F76F1-FDAE-489E-9099-2F20F18CF06E}"/>
              </a:ext>
            </a:extLst>
          </p:cNvPr>
          <p:cNvSpPr/>
          <p:nvPr/>
        </p:nvSpPr>
        <p:spPr>
          <a:xfrm>
            <a:off x="5791200" y="849866"/>
            <a:ext cx="1981200" cy="369332"/>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cs typeface="Times New Roman" panose="02020603050405020304" pitchFamily="18" charset="0"/>
              </a:rPr>
              <a:t>(GSRI) = </a:t>
            </a:r>
            <a:r>
              <a:rPr lang="en-GB"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55%</a:t>
            </a:r>
            <a:r>
              <a:rPr lang="en-GB"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SL" dirty="0"/>
          </a:p>
        </p:txBody>
      </p:sp>
      <p:sp>
        <p:nvSpPr>
          <p:cNvPr id="6" name="Rectangle 5">
            <a:extLst>
              <a:ext uri="{FF2B5EF4-FFF2-40B4-BE49-F238E27FC236}">
                <a16:creationId xmlns:a16="http://schemas.microsoft.com/office/drawing/2014/main" id="{34EC2529-BE03-4F00-B976-C078CB7C8C62}"/>
              </a:ext>
            </a:extLst>
          </p:cNvPr>
          <p:cNvSpPr/>
          <p:nvPr/>
        </p:nvSpPr>
        <p:spPr>
          <a:xfrm>
            <a:off x="0" y="3943659"/>
            <a:ext cx="9067800" cy="2694264"/>
          </a:xfrm>
          <a:prstGeom prst="rect">
            <a:avLst/>
          </a:prstGeom>
        </p:spPr>
        <p:txBody>
          <a:bodyPr wrap="square">
            <a:spAutoFit/>
          </a:bodyPr>
          <a:lstStyle/>
          <a:p>
            <a:pPr marL="457200" indent="-457200" algn="just">
              <a:lnSpc>
                <a:spcPct val="150000"/>
              </a:lnSpc>
              <a:spcAft>
                <a:spcPts val="1800"/>
              </a:spcAft>
            </a:pP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Figure 4.5</a:t>
            </a:r>
            <a:r>
              <a:rPr lang="en-GB" sz="12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r>
              <a:rPr lang="en-GB" sz="12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GB" sz="1200" dirty="0">
                <a:latin typeface="Times New Roman" panose="02020603050405020304" pitchFamily="18" charset="0"/>
                <a:ea typeface="Calibri" panose="020F0502020204030204" pitchFamily="34" charset="0"/>
                <a:cs typeface="Times New Roman" panose="02020603050405020304" pitchFamily="18" charset="0"/>
              </a:rPr>
              <a:t>Plot of General Service Index at healthcare facilities in Moyamba district, Sierra Leone. </a:t>
            </a:r>
            <a:r>
              <a:rPr lang="en-GB" sz="1200" i="1" dirty="0">
                <a:latin typeface="Times New Roman" panose="02020603050405020304" pitchFamily="18" charset="0"/>
                <a:ea typeface="Calibri" panose="020F0502020204030204" pitchFamily="34" charset="0"/>
                <a:cs typeface="Times New Roman" panose="02020603050405020304" pitchFamily="18" charset="0"/>
              </a:rPr>
              <a:t>Note:</a:t>
            </a:r>
            <a:r>
              <a:rPr lang="en-GB" sz="1200" b="1" i="1" dirty="0">
                <a:latin typeface="Times New Roman" panose="02020603050405020304" pitchFamily="18" charset="0"/>
                <a:ea typeface="Calibri" panose="020F0502020204030204" pitchFamily="34" charset="0"/>
                <a:cs typeface="Times New Roman" panose="02020603050405020304" pitchFamily="18" charset="0"/>
              </a:rPr>
              <a:t> PRCC </a:t>
            </a:r>
            <a:r>
              <a:rPr lang="en-GB" sz="1200" i="1" dirty="0">
                <a:latin typeface="Times New Roman" panose="02020603050405020304" pitchFamily="18" charset="0"/>
                <a:ea typeface="Calibri" panose="020F0502020204030204" pitchFamily="34" charset="0"/>
                <a:cs typeface="Times New Roman" panose="02020603050405020304" pitchFamily="18" charset="0"/>
              </a:rPr>
              <a:t>= preventive and curative care;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ANCS</a:t>
            </a:r>
            <a:r>
              <a:rPr lang="en-GB" sz="1200" i="1" dirty="0">
                <a:latin typeface="Times New Roman" panose="02020603050405020304" pitchFamily="18" charset="0"/>
                <a:ea typeface="Calibri" panose="020F0502020204030204" pitchFamily="34" charset="0"/>
                <a:cs typeface="Times New Roman" panose="02020603050405020304" pitchFamily="18" charset="0"/>
              </a:rPr>
              <a:t> = antenatal care services;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MALA </a:t>
            </a:r>
            <a:r>
              <a:rPr lang="en-GB" sz="1200" i="1" dirty="0">
                <a:latin typeface="Times New Roman" panose="02020603050405020304" pitchFamily="18" charset="0"/>
                <a:ea typeface="Calibri" panose="020F0502020204030204" pitchFamily="34" charset="0"/>
                <a:cs typeface="Times New Roman" panose="02020603050405020304" pitchFamily="18" charset="0"/>
              </a:rPr>
              <a:t>= malaria treatment services;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PMCT </a:t>
            </a:r>
            <a:r>
              <a:rPr lang="en-GB" sz="1200" i="1" dirty="0">
                <a:latin typeface="Times New Roman" panose="02020603050405020304" pitchFamily="18" charset="0"/>
                <a:ea typeface="Calibri" panose="020F0502020204030204" pitchFamily="34" charset="0"/>
                <a:cs typeface="Times New Roman" panose="02020603050405020304" pitchFamily="18" charset="0"/>
              </a:rPr>
              <a:t>= preventive mother-child transmissions;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SPIP </a:t>
            </a:r>
            <a:r>
              <a:rPr lang="en-GB" sz="1200" i="1" dirty="0">
                <a:latin typeface="Times New Roman" panose="02020603050405020304" pitchFamily="18" charset="0"/>
                <a:ea typeface="Calibri" panose="020F0502020204030204" pitchFamily="34" charset="0"/>
                <a:cs typeface="Times New Roman" panose="02020603050405020304" pitchFamily="18" charset="0"/>
              </a:rPr>
              <a:t>= standard precautions for infection prevention;</a:t>
            </a:r>
            <a:r>
              <a:rPr lang="en-GB" sz="1200" b="1" i="1" dirty="0">
                <a:latin typeface="Times New Roman" panose="02020603050405020304" pitchFamily="18" charset="0"/>
                <a:ea typeface="Calibri" panose="020F0502020204030204" pitchFamily="34" charset="0"/>
                <a:cs typeface="Times New Roman" panose="02020603050405020304" pitchFamily="18" charset="0"/>
              </a:rPr>
              <a:t> BASU </a:t>
            </a:r>
            <a:r>
              <a:rPr lang="en-GB" sz="1200" i="1" dirty="0">
                <a:latin typeface="Times New Roman" panose="02020603050405020304" pitchFamily="18" charset="0"/>
                <a:ea typeface="Calibri" panose="020F0502020204030204" pitchFamily="34" charset="0"/>
                <a:cs typeface="Times New Roman" panose="02020603050405020304" pitchFamily="18" charset="0"/>
              </a:rPr>
              <a:t>= basic surgery;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CHRI</a:t>
            </a:r>
            <a:r>
              <a:rPr lang="en-GB" sz="1200" i="1" dirty="0">
                <a:latin typeface="Times New Roman" panose="02020603050405020304" pitchFamily="18" charset="0"/>
                <a:ea typeface="Calibri" panose="020F0502020204030204" pitchFamily="34" charset="0"/>
                <a:cs typeface="Times New Roman" panose="02020603050405020304" pitchFamily="18" charset="0"/>
              </a:rPr>
              <a:t> = child healthcare and routine immunisation; ADHE = adolescent healthcare;</a:t>
            </a:r>
            <a:r>
              <a:rPr lang="en-GB" sz="1200" b="1" i="1" dirty="0">
                <a:latin typeface="Times New Roman" panose="02020603050405020304" pitchFamily="18" charset="0"/>
                <a:ea typeface="Calibri" panose="020F0502020204030204" pitchFamily="34" charset="0"/>
                <a:cs typeface="Times New Roman" panose="02020603050405020304" pitchFamily="18" charset="0"/>
              </a:rPr>
              <a:t> BAOC </a:t>
            </a:r>
            <a:r>
              <a:rPr lang="en-GB" sz="1200" i="1" dirty="0">
                <a:latin typeface="Times New Roman" panose="02020603050405020304" pitchFamily="18" charset="0"/>
                <a:ea typeface="Calibri" panose="020F0502020204030204" pitchFamily="34" charset="0"/>
                <a:cs typeface="Times New Roman" panose="02020603050405020304" pitchFamily="18" charset="0"/>
              </a:rPr>
              <a:t>= basic obstetric care;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BAEQ</a:t>
            </a:r>
            <a:r>
              <a:rPr lang="en-GB" sz="1200" i="1" dirty="0">
                <a:latin typeface="Times New Roman" panose="02020603050405020304" pitchFamily="18" charset="0"/>
                <a:ea typeface="Calibri" panose="020F0502020204030204" pitchFamily="34" charset="0"/>
                <a:cs typeface="Times New Roman" panose="02020603050405020304" pitchFamily="18" charset="0"/>
              </a:rPr>
              <a:t> = basic equipment; FAPL = family planning; INDM = infectious disease medicine;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BAAM</a:t>
            </a:r>
            <a:r>
              <a:rPr lang="en-GB" sz="1200" i="1" dirty="0">
                <a:latin typeface="Times New Roman" panose="02020603050405020304" pitchFamily="18" charset="0"/>
                <a:ea typeface="Calibri" panose="020F0502020204030204" pitchFamily="34" charset="0"/>
                <a:cs typeface="Times New Roman" panose="02020603050405020304" pitchFamily="18" charset="0"/>
              </a:rPr>
              <a:t> = basic amenities;</a:t>
            </a:r>
            <a:r>
              <a:rPr lang="en-GB" sz="1200" b="1" i="1" dirty="0">
                <a:latin typeface="Times New Roman" panose="02020603050405020304" pitchFamily="18" charset="0"/>
                <a:ea typeface="Calibri" panose="020F0502020204030204" pitchFamily="34" charset="0"/>
                <a:cs typeface="Times New Roman" panose="02020603050405020304" pitchFamily="18" charset="0"/>
              </a:rPr>
              <a:t> LISC </a:t>
            </a:r>
            <a:r>
              <a:rPr lang="en-GB" sz="1200" i="1" dirty="0">
                <a:latin typeface="Times New Roman" panose="02020603050405020304" pitchFamily="18" charset="0"/>
                <a:ea typeface="Calibri" panose="020F0502020204030204" pitchFamily="34" charset="0"/>
                <a:cs typeface="Times New Roman" panose="02020603050405020304" pitchFamily="18" charset="0"/>
              </a:rPr>
              <a:t>= life-saving materials;</a:t>
            </a:r>
            <a:r>
              <a:rPr lang="en-GB" sz="1200" b="1" i="1" dirty="0">
                <a:latin typeface="Times New Roman" panose="02020603050405020304" pitchFamily="18" charset="0"/>
                <a:ea typeface="Calibri" panose="020F0502020204030204" pitchFamily="34" charset="0"/>
                <a:cs typeface="Times New Roman" panose="02020603050405020304" pitchFamily="18" charset="0"/>
              </a:rPr>
              <a:t> PCHM </a:t>
            </a:r>
            <a:r>
              <a:rPr lang="en-GB" sz="1200" i="1" dirty="0">
                <a:latin typeface="Times New Roman" panose="02020603050405020304" pitchFamily="18" charset="0"/>
                <a:ea typeface="Calibri" panose="020F0502020204030204" pitchFamily="34" charset="0"/>
                <a:cs typeface="Times New Roman" panose="02020603050405020304" pitchFamily="18" charset="0"/>
              </a:rPr>
              <a:t>= priority child healthcare medicine; COOC = comprehensive obstetric care;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DICA</a:t>
            </a:r>
            <a:r>
              <a:rPr lang="en-GB" sz="1200" i="1" dirty="0">
                <a:latin typeface="Times New Roman" panose="02020603050405020304" pitchFamily="18" charset="0"/>
                <a:ea typeface="Calibri" panose="020F0502020204030204" pitchFamily="34" charset="0"/>
                <a:cs typeface="Times New Roman" panose="02020603050405020304" pitchFamily="18" charset="0"/>
              </a:rPr>
              <a:t> = diagnostic capacity;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PRHM</a:t>
            </a:r>
            <a:r>
              <a:rPr lang="en-GB" sz="1200" i="1" dirty="0">
                <a:latin typeface="Times New Roman" panose="02020603050405020304" pitchFamily="18" charset="0"/>
                <a:ea typeface="Calibri" panose="020F0502020204030204" pitchFamily="34" charset="0"/>
                <a:cs typeface="Times New Roman" panose="02020603050405020304" pitchFamily="18" charset="0"/>
              </a:rPr>
              <a:t> = priority reproductive health medicine for mothers;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ESME</a:t>
            </a:r>
            <a:r>
              <a:rPr lang="en-GB" sz="1200" i="1" dirty="0">
                <a:latin typeface="Times New Roman" panose="02020603050405020304" pitchFamily="18" charset="0"/>
                <a:ea typeface="Calibri" panose="020F0502020204030204" pitchFamily="34" charset="0"/>
                <a:cs typeface="Times New Roman" panose="02020603050405020304" pitchFamily="18" charset="0"/>
              </a:rPr>
              <a:t> = essential medicine;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TUBE</a:t>
            </a:r>
            <a:r>
              <a:rPr lang="en-GB" sz="1200" i="1" dirty="0">
                <a:latin typeface="Times New Roman" panose="02020603050405020304" pitchFamily="18" charset="0"/>
                <a:ea typeface="Calibri" panose="020F0502020204030204" pitchFamily="34" charset="0"/>
                <a:cs typeface="Times New Roman" panose="02020603050405020304" pitchFamily="18" charset="0"/>
              </a:rPr>
              <a:t> = tuberculosis treatment;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HAAP = HIV/AIDS </a:t>
            </a:r>
            <a:r>
              <a:rPr lang="en-GB" sz="1200" i="1" dirty="0">
                <a:latin typeface="Times New Roman" panose="02020603050405020304" pitchFamily="18" charset="0"/>
                <a:ea typeface="Calibri" panose="020F0502020204030204" pitchFamily="34" charset="0"/>
                <a:cs typeface="Times New Roman" panose="02020603050405020304" pitchFamily="18" charset="0"/>
              </a:rPr>
              <a:t>antiretroviral prescription client management;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NCDM</a:t>
            </a:r>
            <a:r>
              <a:rPr lang="en-GB" sz="1200" i="1" dirty="0">
                <a:latin typeface="Times New Roman" panose="02020603050405020304" pitchFamily="18" charset="0"/>
                <a:ea typeface="Calibri" panose="020F0502020204030204" pitchFamily="34" charset="0"/>
                <a:cs typeface="Times New Roman" panose="02020603050405020304" pitchFamily="18" charset="0"/>
              </a:rPr>
              <a:t> = non-communicable disease management;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LACA </a:t>
            </a:r>
            <a:r>
              <a:rPr lang="en-GB" sz="1200" i="1" dirty="0">
                <a:latin typeface="Times New Roman" panose="02020603050405020304" pitchFamily="18" charset="0"/>
                <a:ea typeface="Calibri" panose="020F0502020204030204" pitchFamily="34" charset="0"/>
                <a:cs typeface="Times New Roman" panose="02020603050405020304" pitchFamily="18" charset="0"/>
              </a:rPr>
              <a:t>= laboratory capacity;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HLDE</a:t>
            </a:r>
            <a:r>
              <a:rPr lang="en-GB" sz="1200" i="1" dirty="0">
                <a:latin typeface="Times New Roman" panose="02020603050405020304" pitchFamily="18" charset="0"/>
                <a:ea typeface="Calibri" panose="020F0502020204030204" pitchFamily="34" charset="0"/>
                <a:cs typeface="Times New Roman" panose="02020603050405020304" pitchFamily="18" charset="0"/>
              </a:rPr>
              <a:t> = high-level diagnostic equipment.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Source:</a:t>
            </a:r>
            <a:r>
              <a:rPr lang="en-GB" sz="1200"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09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AAAF-25E0-42C9-93A8-9707D376CFF8}"/>
              </a:ext>
            </a:extLst>
          </p:cNvPr>
          <p:cNvSpPr>
            <a:spLocks noGrp="1"/>
          </p:cNvSpPr>
          <p:nvPr>
            <p:ph type="title"/>
          </p:nvPr>
        </p:nvSpPr>
        <p:spPr>
          <a:xfrm>
            <a:off x="24618" y="71621"/>
            <a:ext cx="9119382" cy="690379"/>
          </a:xfrm>
        </p:spPr>
        <p:txBody>
          <a:bodyPr>
            <a:noAutofit/>
          </a:bodyPr>
          <a:lstStyle/>
          <a:p>
            <a:r>
              <a:rPr lang="en-GB" sz="3600" b="1" dirty="0">
                <a:solidFill>
                  <a:srgbClr val="1E1EB8"/>
                </a:solidFill>
                <a:latin typeface="Times New Roman" panose="02020603050405020304" pitchFamily="18" charset="0"/>
                <a:cs typeface="Times New Roman" panose="02020603050405020304" pitchFamily="18" charset="0"/>
              </a:rPr>
              <a:t>4.4. Service-Specific and Specific- Service Readiness</a:t>
            </a:r>
            <a:endParaRPr lang="en-SL" sz="3600" b="1" dirty="0">
              <a:solidFill>
                <a:srgbClr val="1E1EB8"/>
              </a:solidFill>
            </a:endParaRPr>
          </a:p>
        </p:txBody>
      </p:sp>
      <p:graphicFrame>
        <p:nvGraphicFramePr>
          <p:cNvPr id="4" name="Content Placeholder 8">
            <a:extLst>
              <a:ext uri="{FF2B5EF4-FFF2-40B4-BE49-F238E27FC236}">
                <a16:creationId xmlns:a16="http://schemas.microsoft.com/office/drawing/2014/main" id="{A0898412-9B43-4D82-9184-FCC50FB7838A}"/>
              </a:ext>
            </a:extLst>
          </p:cNvPr>
          <p:cNvGraphicFramePr>
            <a:graphicFrameLocks noGrp="1"/>
          </p:cNvGraphicFramePr>
          <p:nvPr>
            <p:ph idx="1"/>
            <p:extLst>
              <p:ext uri="{D42A27DB-BD31-4B8C-83A1-F6EECF244321}">
                <p14:modId xmlns:p14="http://schemas.microsoft.com/office/powerpoint/2010/main" val="196772182"/>
              </p:ext>
            </p:extLst>
          </p:nvPr>
        </p:nvGraphicFramePr>
        <p:xfrm>
          <a:off x="457200" y="838200"/>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8B46180-ACAE-4C8C-BA15-E5400383DFB2}"/>
              </a:ext>
            </a:extLst>
          </p:cNvPr>
          <p:cNvSpPr/>
          <p:nvPr/>
        </p:nvSpPr>
        <p:spPr>
          <a:xfrm>
            <a:off x="-56271" y="4412718"/>
            <a:ext cx="9094764" cy="1992661"/>
          </a:xfrm>
          <a:prstGeom prst="rect">
            <a:avLst/>
          </a:prstGeom>
        </p:spPr>
        <p:txBody>
          <a:bodyPr wrap="square">
            <a:spAutoFit/>
          </a:bodyPr>
          <a:lstStyle/>
          <a:p>
            <a:pPr marL="457200" indent="-457200" algn="just">
              <a:lnSpc>
                <a:spcPct val="150000"/>
              </a:lnSpc>
            </a:pPr>
            <a:r>
              <a:rPr lang="en-GB" sz="1400"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sz="14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igure </a:t>
            </a:r>
            <a:r>
              <a:rPr lang="en-GB" sz="1400"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4.6</a:t>
            </a:r>
            <a:r>
              <a:rPr lang="en-GB" sz="1400" b="1" cap="all" dirty="0">
                <a:latin typeface="Times New Roman" panose="02020603050405020304" pitchFamily="18" charset="0"/>
                <a:ea typeface="Calibri" panose="020F0502020204030204" pitchFamily="34" charset="0"/>
                <a:cs typeface="Times New Roman" panose="02020603050405020304" pitchFamily="18" charset="0"/>
              </a:rPr>
              <a:t>:</a:t>
            </a:r>
            <a:r>
              <a:rPr lang="en-GB" sz="1400" dirty="0">
                <a:latin typeface="Times New Roman" panose="02020603050405020304" pitchFamily="18" charset="0"/>
                <a:cs typeface="Times New Roman" panose="02020603050405020304" pitchFamily="18" charset="0"/>
              </a:rPr>
              <a:t>Plot of percent capacity of healthcare facilities for monitored service-specific elements in Moyamba district, Sierra Leone. </a:t>
            </a:r>
            <a:r>
              <a:rPr lang="en-GB" sz="1400" i="1" dirty="0">
                <a:latin typeface="Times New Roman" panose="02020603050405020304" pitchFamily="18" charset="0"/>
                <a:cs typeface="Times New Roman" panose="02020603050405020304" pitchFamily="18" charset="0"/>
              </a:rPr>
              <a:t>Note: </a:t>
            </a:r>
            <a:r>
              <a:rPr lang="en-GB" sz="1400" b="1" i="1" dirty="0">
                <a:latin typeface="Times New Roman" panose="02020603050405020304" pitchFamily="18" charset="0"/>
                <a:cs typeface="Times New Roman" panose="02020603050405020304" pitchFamily="18" charset="0"/>
              </a:rPr>
              <a:t>FAPL</a:t>
            </a:r>
            <a:r>
              <a:rPr lang="en-GB" sz="1400" i="1" dirty="0">
                <a:latin typeface="Times New Roman" panose="02020603050405020304" pitchFamily="18" charset="0"/>
                <a:cs typeface="Times New Roman" panose="02020603050405020304" pitchFamily="18" charset="0"/>
              </a:rPr>
              <a:t> = family planning; </a:t>
            </a:r>
            <a:r>
              <a:rPr lang="en-GB" sz="1400" b="1" i="1" dirty="0">
                <a:latin typeface="Times New Roman" panose="02020603050405020304" pitchFamily="18" charset="0"/>
                <a:cs typeface="Times New Roman" panose="02020603050405020304" pitchFamily="18" charset="0"/>
              </a:rPr>
              <a:t>ROCI</a:t>
            </a:r>
            <a:r>
              <a:rPr lang="en-GB" sz="1400" i="1" dirty="0">
                <a:latin typeface="Times New Roman" panose="02020603050405020304" pitchFamily="18" charset="0"/>
                <a:cs typeface="Times New Roman" panose="02020603050405020304" pitchFamily="18" charset="0"/>
              </a:rPr>
              <a:t> = routine child immunization; </a:t>
            </a:r>
            <a:r>
              <a:rPr lang="en-GB" sz="1400" b="1" i="1" dirty="0">
                <a:latin typeface="Times New Roman" panose="02020603050405020304" pitchFamily="18" charset="0"/>
                <a:cs typeface="Times New Roman" panose="02020603050405020304" pitchFamily="18" charset="0"/>
              </a:rPr>
              <a:t>MATR</a:t>
            </a:r>
            <a:r>
              <a:rPr lang="en-GB" sz="1400" i="1" dirty="0">
                <a:latin typeface="Times New Roman" panose="02020603050405020304" pitchFamily="18" charset="0"/>
                <a:cs typeface="Times New Roman" panose="02020603050405020304" pitchFamily="18" charset="0"/>
              </a:rPr>
              <a:t> = malaria treatment; T</a:t>
            </a:r>
            <a:r>
              <a:rPr lang="en-GB" sz="1400" b="1" i="1" dirty="0">
                <a:latin typeface="Times New Roman" panose="02020603050405020304" pitchFamily="18" charset="0"/>
                <a:cs typeface="Times New Roman" panose="02020603050405020304" pitchFamily="18" charset="0"/>
              </a:rPr>
              <a:t>UTR </a:t>
            </a:r>
            <a:r>
              <a:rPr lang="en-GB" sz="1400" i="1" dirty="0">
                <a:latin typeface="Times New Roman" panose="02020603050405020304" pitchFamily="18" charset="0"/>
                <a:cs typeface="Times New Roman" panose="02020603050405020304" pitchFamily="18" charset="0"/>
              </a:rPr>
              <a:t>= tuberculosis treatment; </a:t>
            </a:r>
            <a:r>
              <a:rPr lang="en-GB" sz="1400" b="1" i="1" dirty="0">
                <a:latin typeface="Times New Roman" panose="02020603050405020304" pitchFamily="18" charset="0"/>
                <a:cs typeface="Times New Roman" panose="02020603050405020304" pitchFamily="18" charset="0"/>
              </a:rPr>
              <a:t>AVPM </a:t>
            </a:r>
            <a:r>
              <a:rPr lang="en-GB" sz="1400" i="1" dirty="0">
                <a:latin typeface="Times New Roman" panose="02020603050405020304" pitchFamily="18" charset="0"/>
                <a:cs typeface="Times New Roman" panose="02020603050405020304" pitchFamily="18" charset="0"/>
              </a:rPr>
              <a:t>= antiterror viral prescription and management; </a:t>
            </a:r>
            <a:r>
              <a:rPr lang="en-GB" sz="1400" b="1" i="1" dirty="0">
                <a:latin typeface="Times New Roman" panose="02020603050405020304" pitchFamily="18" charset="0"/>
                <a:cs typeface="Times New Roman" panose="02020603050405020304" pitchFamily="18" charset="0"/>
              </a:rPr>
              <a:t>SETI</a:t>
            </a:r>
            <a:r>
              <a:rPr lang="en-GB" sz="1400" i="1" dirty="0">
                <a:latin typeface="Times New Roman" panose="02020603050405020304" pitchFamily="18" charset="0"/>
                <a:cs typeface="Times New Roman" panose="02020603050405020304" pitchFamily="18" charset="0"/>
              </a:rPr>
              <a:t> = sexually transmitted infection; </a:t>
            </a:r>
            <a:r>
              <a:rPr lang="en-GB" sz="1400" b="1" i="1" dirty="0">
                <a:latin typeface="Times New Roman" panose="02020603050405020304" pitchFamily="18" charset="0"/>
                <a:cs typeface="Times New Roman" panose="02020603050405020304" pitchFamily="18" charset="0"/>
              </a:rPr>
              <a:t>CHRS</a:t>
            </a:r>
            <a:r>
              <a:rPr lang="en-GB" sz="1400" i="1" dirty="0">
                <a:latin typeface="Times New Roman" panose="02020603050405020304" pitchFamily="18" charset="0"/>
                <a:cs typeface="Times New Roman" panose="02020603050405020304" pitchFamily="18" charset="0"/>
              </a:rPr>
              <a:t> = chronic respiratory disease;</a:t>
            </a:r>
            <a:r>
              <a:rPr lang="en-GB" sz="1400" dirty="0">
                <a:latin typeface="Times New Roman" panose="02020603050405020304" pitchFamily="18" charset="0"/>
                <a:cs typeface="Times New Roman" panose="02020603050405020304" pitchFamily="18" charset="0"/>
              </a:rPr>
              <a:t> </a:t>
            </a:r>
            <a:r>
              <a:rPr lang="en-GB" sz="1400" b="1" dirty="0">
                <a:latin typeface="Times New Roman" panose="02020603050405020304" pitchFamily="18" charset="0"/>
                <a:cs typeface="Times New Roman" panose="02020603050405020304" pitchFamily="18" charset="0"/>
              </a:rPr>
              <a:t>CECS </a:t>
            </a:r>
            <a:r>
              <a:rPr lang="en-GB" sz="1400" dirty="0">
                <a:latin typeface="Times New Roman" panose="02020603050405020304" pitchFamily="18" charset="0"/>
                <a:cs typeface="Times New Roman" panose="02020603050405020304" pitchFamily="18" charset="0"/>
              </a:rPr>
              <a:t>= c</a:t>
            </a:r>
            <a:r>
              <a:rPr lang="en-GB" sz="1400" i="1" dirty="0">
                <a:latin typeface="Times New Roman" panose="02020603050405020304" pitchFamily="18" charset="0"/>
                <a:cs typeface="Times New Roman" panose="02020603050405020304" pitchFamily="18" charset="0"/>
              </a:rPr>
              <a:t>ervical cancer screening; </a:t>
            </a:r>
            <a:r>
              <a:rPr lang="en-GB" sz="1400" b="1" i="1" dirty="0">
                <a:latin typeface="Times New Roman" panose="02020603050405020304" pitchFamily="18" charset="0"/>
                <a:cs typeface="Times New Roman" panose="02020603050405020304" pitchFamily="18" charset="0"/>
              </a:rPr>
              <a:t>BASS</a:t>
            </a:r>
            <a:r>
              <a:rPr lang="en-GB" sz="1400" i="1" dirty="0">
                <a:latin typeface="Times New Roman" panose="02020603050405020304" pitchFamily="18" charset="0"/>
                <a:cs typeface="Times New Roman" panose="02020603050405020304" pitchFamily="18" charset="0"/>
              </a:rPr>
              <a:t> = basic surgical service; </a:t>
            </a:r>
            <a:r>
              <a:rPr lang="en-GB" sz="1400" b="1" i="1" dirty="0">
                <a:latin typeface="Times New Roman" panose="02020603050405020304" pitchFamily="18" charset="0"/>
                <a:cs typeface="Times New Roman" panose="02020603050405020304" pitchFamily="18" charset="0"/>
              </a:rPr>
              <a:t>FABS</a:t>
            </a:r>
            <a:r>
              <a:rPr lang="en-GB" sz="1400" i="1" dirty="0">
                <a:latin typeface="Times New Roman" panose="02020603050405020304" pitchFamily="18" charset="0"/>
                <a:cs typeface="Times New Roman" panose="02020603050405020304" pitchFamily="18" charset="0"/>
              </a:rPr>
              <a:t> = facility-based service; </a:t>
            </a:r>
            <a:r>
              <a:rPr lang="en-GB" sz="1400" b="1" i="1" dirty="0">
                <a:latin typeface="Times New Roman" panose="02020603050405020304" pitchFamily="18" charset="0"/>
                <a:cs typeface="Times New Roman" panose="02020603050405020304" pitchFamily="18" charset="0"/>
              </a:rPr>
              <a:t>HIAS</a:t>
            </a:r>
            <a:r>
              <a:rPr lang="en-GB" sz="1400" i="1" dirty="0">
                <a:latin typeface="Times New Roman" panose="02020603050405020304" pitchFamily="18" charset="0"/>
                <a:cs typeface="Times New Roman" panose="02020603050405020304" pitchFamily="18" charset="0"/>
              </a:rPr>
              <a:t> = HIV/AIDS service; </a:t>
            </a:r>
            <a:r>
              <a:rPr lang="en-GB" sz="1400" b="1" i="1" dirty="0">
                <a:latin typeface="Times New Roman" panose="02020603050405020304" pitchFamily="18" charset="0"/>
                <a:cs typeface="Times New Roman" panose="02020603050405020304" pitchFamily="18" charset="0"/>
              </a:rPr>
              <a:t>CAVS </a:t>
            </a:r>
            <a:r>
              <a:rPr lang="en-GB" sz="1400" i="1" dirty="0">
                <a:latin typeface="Times New Roman" panose="02020603050405020304" pitchFamily="18" charset="0"/>
                <a:cs typeface="Times New Roman" panose="02020603050405020304" pitchFamily="18" charset="0"/>
              </a:rPr>
              <a:t>= cardio-vascular service; and </a:t>
            </a:r>
            <a:r>
              <a:rPr lang="en-GB" sz="1400" b="1" i="1" dirty="0">
                <a:latin typeface="Times New Roman" panose="02020603050405020304" pitchFamily="18" charset="0"/>
                <a:cs typeface="Times New Roman" panose="02020603050405020304" pitchFamily="18" charset="0"/>
              </a:rPr>
              <a:t>BACS </a:t>
            </a:r>
            <a:r>
              <a:rPr lang="en-GB" sz="1400" i="1" dirty="0">
                <a:latin typeface="Times New Roman" panose="02020603050405020304" pitchFamily="18" charset="0"/>
                <a:cs typeface="Times New Roman" panose="02020603050405020304" pitchFamily="18" charset="0"/>
              </a:rPr>
              <a:t>= basic comprehensive surgery. Source: Field survey data in this study (2019).</a:t>
            </a:r>
            <a:endParaRPr lang="en-SL"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773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F17A-83DF-4CF8-A027-E6B9E020BCBB}"/>
              </a:ext>
            </a:extLst>
          </p:cNvPr>
          <p:cNvSpPr>
            <a:spLocks noGrp="1"/>
          </p:cNvSpPr>
          <p:nvPr>
            <p:ph type="title"/>
          </p:nvPr>
        </p:nvSpPr>
        <p:spPr>
          <a:xfrm>
            <a:off x="0" y="26963"/>
            <a:ext cx="9144000" cy="1573237"/>
          </a:xfrm>
        </p:spPr>
        <p:txBody>
          <a:bodyPr>
            <a:normAutofit fontScale="90000"/>
          </a:bodyPr>
          <a:lstStyle/>
          <a:p>
            <a:r>
              <a:rPr lang="en-GB" sz="4000" b="1" dirty="0">
                <a:solidFill>
                  <a:srgbClr val="3333FF"/>
                </a:solidFill>
                <a:latin typeface="Times New Roman" panose="02020603050405020304" pitchFamily="18" charset="0"/>
                <a:cs typeface="Times New Roman" panose="02020603050405020304" pitchFamily="18" charset="0"/>
              </a:rPr>
              <a:t>4.5. Demographic Characteristics</a:t>
            </a:r>
            <a:br>
              <a:rPr lang="en-GB" sz="4000" dirty="0">
                <a:latin typeface="Times New Roman" panose="02020603050405020304" pitchFamily="18" charset="0"/>
                <a:cs typeface="Times New Roman" panose="02020603050405020304" pitchFamily="18" charset="0"/>
              </a:rPr>
            </a:br>
            <a:br>
              <a:rPr lang="en-GB" sz="3600" dirty="0">
                <a:latin typeface="Times New Roman" panose="02020603050405020304" pitchFamily="18" charset="0"/>
                <a:cs typeface="Times New Roman" panose="02020603050405020304" pitchFamily="18" charset="0"/>
              </a:rPr>
            </a:br>
            <a:endParaRPr lang="en-SL" dirty="0"/>
          </a:p>
        </p:txBody>
      </p:sp>
      <p:sp>
        <p:nvSpPr>
          <p:cNvPr id="4" name="Rectangle 3">
            <a:extLst>
              <a:ext uri="{FF2B5EF4-FFF2-40B4-BE49-F238E27FC236}">
                <a16:creationId xmlns:a16="http://schemas.microsoft.com/office/drawing/2014/main" id="{F4D5DC9A-ABC8-49E7-812E-741844CDB1CC}"/>
              </a:ext>
            </a:extLst>
          </p:cNvPr>
          <p:cNvSpPr/>
          <p:nvPr/>
        </p:nvSpPr>
        <p:spPr>
          <a:xfrm>
            <a:off x="-16412" y="813581"/>
            <a:ext cx="3860609" cy="523220"/>
          </a:xfrm>
          <a:prstGeom prst="rect">
            <a:avLst/>
          </a:prstGeom>
        </p:spPr>
        <p:txBody>
          <a:bodyPr wrap="none">
            <a:spAutoFit/>
          </a:bodyPr>
          <a:lstStyle/>
          <a:p>
            <a:r>
              <a:rPr lang="en-GB" sz="2800" dirty="0">
                <a:solidFill>
                  <a:srgbClr val="3333FF"/>
                </a:solidFill>
                <a:latin typeface="Times New Roman" panose="02020603050405020304" pitchFamily="18" charset="0"/>
                <a:cs typeface="Times New Roman" panose="02020603050405020304" pitchFamily="18" charset="0"/>
              </a:rPr>
              <a:t>4.5.1 U-5 POPULATION</a:t>
            </a:r>
            <a:endParaRPr lang="en-SL" sz="2800" dirty="0">
              <a:solidFill>
                <a:srgbClr val="3333FF"/>
              </a:solidFill>
            </a:endParaRPr>
          </a:p>
        </p:txBody>
      </p:sp>
      <p:graphicFrame>
        <p:nvGraphicFramePr>
          <p:cNvPr id="5" name="Chart 4">
            <a:extLst>
              <a:ext uri="{FF2B5EF4-FFF2-40B4-BE49-F238E27FC236}">
                <a16:creationId xmlns:a16="http://schemas.microsoft.com/office/drawing/2014/main" id="{132EE26C-EAF8-4A49-8E43-F995F8C9E804}"/>
              </a:ext>
            </a:extLst>
          </p:cNvPr>
          <p:cNvGraphicFramePr>
            <a:graphicFrameLocks/>
          </p:cNvGraphicFramePr>
          <p:nvPr>
            <p:extLst>
              <p:ext uri="{D42A27DB-BD31-4B8C-83A1-F6EECF244321}">
                <p14:modId xmlns:p14="http://schemas.microsoft.com/office/powerpoint/2010/main" val="735443976"/>
              </p:ext>
            </p:extLst>
          </p:nvPr>
        </p:nvGraphicFramePr>
        <p:xfrm>
          <a:off x="304800" y="1428649"/>
          <a:ext cx="8534399"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1AEBAC24-5ACC-436C-A336-B182B8106A79}"/>
              </a:ext>
            </a:extLst>
          </p:cNvPr>
          <p:cNvSpPr/>
          <p:nvPr/>
        </p:nvSpPr>
        <p:spPr>
          <a:xfrm>
            <a:off x="584982" y="5859753"/>
            <a:ext cx="8229599" cy="369332"/>
          </a:xfrm>
          <a:prstGeom prst="rect">
            <a:avLst/>
          </a:prstGeom>
        </p:spPr>
        <p:txBody>
          <a:bodyPr wrap="square">
            <a:spAutoFit/>
          </a:bodyPr>
          <a:lstStyle/>
          <a:p>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 </a:t>
            </a: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4.8</a:t>
            </a:r>
            <a:r>
              <a:rPr lang="en-GB" b="1" cap="all" dirty="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Plot of under five population in Moyamba district</a:t>
            </a:r>
            <a:r>
              <a:rPr lang="en-GB" b="1" cap="all"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SL" dirty="0"/>
          </a:p>
        </p:txBody>
      </p:sp>
    </p:spTree>
    <p:extLst>
      <p:ext uri="{BB962C8B-B14F-4D97-AF65-F5344CB8AC3E}">
        <p14:creationId xmlns:p14="http://schemas.microsoft.com/office/powerpoint/2010/main" val="2244102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240F-5A57-44A7-BF90-D5DA6E0CF294}"/>
              </a:ext>
            </a:extLst>
          </p:cNvPr>
          <p:cNvSpPr>
            <a:spLocks noGrp="1"/>
          </p:cNvSpPr>
          <p:nvPr>
            <p:ph type="title"/>
          </p:nvPr>
        </p:nvSpPr>
        <p:spPr>
          <a:xfrm>
            <a:off x="0" y="3518"/>
            <a:ext cx="5257800" cy="677520"/>
          </a:xfrm>
        </p:spPr>
        <p:txBody>
          <a:bodyPr>
            <a:normAutofit/>
          </a:bodyPr>
          <a:lstStyle/>
          <a:p>
            <a:r>
              <a:rPr lang="en-GB" sz="2800" dirty="0">
                <a:solidFill>
                  <a:srgbClr val="3333FF"/>
                </a:solidFill>
                <a:latin typeface="Times New Roman" panose="02020603050405020304" pitchFamily="18" charset="0"/>
                <a:cs typeface="Times New Roman" panose="02020603050405020304" pitchFamily="18" charset="0"/>
              </a:rPr>
              <a:t>4.5.2 BIRTHS &amp; DEATHS</a:t>
            </a:r>
            <a:endParaRPr lang="en-SL" sz="2800" dirty="0">
              <a:solidFill>
                <a:srgbClr val="3333FF"/>
              </a:solidFill>
            </a:endParaRPr>
          </a:p>
        </p:txBody>
      </p:sp>
      <p:graphicFrame>
        <p:nvGraphicFramePr>
          <p:cNvPr id="4" name="Content Placeholder 3">
            <a:extLst>
              <a:ext uri="{FF2B5EF4-FFF2-40B4-BE49-F238E27FC236}">
                <a16:creationId xmlns:a16="http://schemas.microsoft.com/office/drawing/2014/main" id="{5A637DB6-888D-482F-BA71-3D6ACBBC1EF7}"/>
              </a:ext>
            </a:extLst>
          </p:cNvPr>
          <p:cNvGraphicFramePr>
            <a:graphicFrameLocks noGrp="1"/>
          </p:cNvGraphicFramePr>
          <p:nvPr>
            <p:ph idx="1"/>
            <p:extLst>
              <p:ext uri="{D42A27DB-BD31-4B8C-83A1-F6EECF244321}">
                <p14:modId xmlns:p14="http://schemas.microsoft.com/office/powerpoint/2010/main" val="389240799"/>
              </p:ext>
            </p:extLst>
          </p:nvPr>
        </p:nvGraphicFramePr>
        <p:xfrm>
          <a:off x="457200" y="6858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3BDD42A-13AD-4536-952C-FBA1927242F1}"/>
              </a:ext>
            </a:extLst>
          </p:cNvPr>
          <p:cNvSpPr/>
          <p:nvPr/>
        </p:nvSpPr>
        <p:spPr>
          <a:xfrm>
            <a:off x="492369" y="5418350"/>
            <a:ext cx="8229600" cy="369332"/>
          </a:xfrm>
          <a:prstGeom prst="rect">
            <a:avLst/>
          </a:prstGeom>
        </p:spPr>
        <p:txBody>
          <a:bodyPr wrap="square">
            <a:spAutoFit/>
          </a:bodyPr>
          <a:lstStyle/>
          <a:p>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 </a:t>
            </a: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4.9</a:t>
            </a:r>
            <a:r>
              <a:rPr lang="en-GB" b="1" cap="all" dirty="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Plot of Child birth and Death rates in Moyamba district</a:t>
            </a:r>
            <a:r>
              <a:rPr lang="en-GB" b="1" cap="all"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SL" dirty="0"/>
          </a:p>
        </p:txBody>
      </p:sp>
      <p:cxnSp>
        <p:nvCxnSpPr>
          <p:cNvPr id="7" name="Straight Connector 6">
            <a:extLst>
              <a:ext uri="{FF2B5EF4-FFF2-40B4-BE49-F238E27FC236}">
                <a16:creationId xmlns:a16="http://schemas.microsoft.com/office/drawing/2014/main" id="{44FBD5C6-89C4-40C0-B0BF-8B4D7A9346FA}"/>
              </a:ext>
            </a:extLst>
          </p:cNvPr>
          <p:cNvCxnSpPr>
            <a:cxnSpLocks/>
          </p:cNvCxnSpPr>
          <p:nvPr/>
        </p:nvCxnSpPr>
        <p:spPr>
          <a:xfrm flipV="1">
            <a:off x="5867400" y="838200"/>
            <a:ext cx="0" cy="3581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01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4D94-E9B2-4D9E-B13A-8343A779300A}"/>
              </a:ext>
            </a:extLst>
          </p:cNvPr>
          <p:cNvSpPr>
            <a:spLocks noGrp="1"/>
          </p:cNvSpPr>
          <p:nvPr>
            <p:ph type="title"/>
          </p:nvPr>
        </p:nvSpPr>
        <p:spPr>
          <a:xfrm>
            <a:off x="9672" y="28136"/>
            <a:ext cx="5400528" cy="652902"/>
          </a:xfrm>
        </p:spPr>
        <p:txBody>
          <a:bodyPr/>
          <a:lstStyle/>
          <a:p>
            <a:r>
              <a:rPr lang="en-GB" sz="3600" dirty="0">
                <a:solidFill>
                  <a:srgbClr val="3333FF"/>
                </a:solidFill>
                <a:latin typeface="Times New Roman" panose="02020603050405020304" pitchFamily="18" charset="0"/>
                <a:cs typeface="Times New Roman" panose="02020603050405020304" pitchFamily="18" charset="0"/>
              </a:rPr>
              <a:t>4.5.3 Births &amp; Deaths Cont.</a:t>
            </a:r>
            <a:endParaRPr lang="en-SL" dirty="0">
              <a:solidFill>
                <a:srgbClr val="3333FF"/>
              </a:solidFill>
            </a:endParaRPr>
          </a:p>
        </p:txBody>
      </p:sp>
      <p:graphicFrame>
        <p:nvGraphicFramePr>
          <p:cNvPr id="4" name="Content Placeholder 7">
            <a:extLst>
              <a:ext uri="{FF2B5EF4-FFF2-40B4-BE49-F238E27FC236}">
                <a16:creationId xmlns:a16="http://schemas.microsoft.com/office/drawing/2014/main" id="{B1CD4DAC-F520-4E65-845D-441A72D990D7}"/>
              </a:ext>
            </a:extLst>
          </p:cNvPr>
          <p:cNvGraphicFramePr>
            <a:graphicFrameLocks noGrp="1"/>
          </p:cNvGraphicFramePr>
          <p:nvPr>
            <p:ph idx="1"/>
            <p:extLst>
              <p:ext uri="{D42A27DB-BD31-4B8C-83A1-F6EECF244321}">
                <p14:modId xmlns:p14="http://schemas.microsoft.com/office/powerpoint/2010/main" val="6518075"/>
              </p:ext>
            </p:extLst>
          </p:nvPr>
        </p:nvGraphicFramePr>
        <p:xfrm>
          <a:off x="381000" y="681038"/>
          <a:ext cx="8229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1428036-4871-49F2-9833-E734495DD2A2}"/>
              </a:ext>
            </a:extLst>
          </p:cNvPr>
          <p:cNvSpPr/>
          <p:nvPr/>
        </p:nvSpPr>
        <p:spPr>
          <a:xfrm>
            <a:off x="381000" y="5495462"/>
            <a:ext cx="8229600" cy="369332"/>
          </a:xfrm>
          <a:prstGeom prst="rect">
            <a:avLst/>
          </a:prstGeom>
        </p:spPr>
        <p:txBody>
          <a:bodyPr wrap="square">
            <a:spAutoFit/>
          </a:bodyPr>
          <a:lstStyle/>
          <a:p>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 </a:t>
            </a: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4.10</a:t>
            </a:r>
            <a:r>
              <a:rPr lang="en-GB" b="1" cap="all" dirty="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Plot of U5 Mortality and Infant mortality rates in Moyamba district</a:t>
            </a:r>
            <a:r>
              <a:rPr lang="en-GB" b="1" cap="all"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SL" dirty="0"/>
          </a:p>
        </p:txBody>
      </p:sp>
    </p:spTree>
    <p:extLst>
      <p:ext uri="{BB962C8B-B14F-4D97-AF65-F5344CB8AC3E}">
        <p14:creationId xmlns:p14="http://schemas.microsoft.com/office/powerpoint/2010/main" val="267649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105C-1DA1-4D5A-AD5E-F6238942F00D}"/>
              </a:ext>
            </a:extLst>
          </p:cNvPr>
          <p:cNvSpPr>
            <a:spLocks noGrp="1"/>
          </p:cNvSpPr>
          <p:nvPr>
            <p:ph type="title"/>
          </p:nvPr>
        </p:nvSpPr>
        <p:spPr>
          <a:xfrm>
            <a:off x="0" y="31653"/>
            <a:ext cx="5591908" cy="473612"/>
          </a:xfrm>
        </p:spPr>
        <p:txBody>
          <a:bodyPr>
            <a:normAutofit fontScale="90000"/>
          </a:bodyPr>
          <a:lstStyle/>
          <a:p>
            <a:r>
              <a:rPr lang="en-US" sz="4000" dirty="0">
                <a:solidFill>
                  <a:srgbClr val="0000D0"/>
                </a:solidFill>
                <a:latin typeface="Times New Roman" panose="02020603050405020304" pitchFamily="18" charset="0"/>
                <a:cs typeface="Times New Roman" panose="02020603050405020304" pitchFamily="18" charset="0"/>
              </a:rPr>
              <a:t>	1.1. Background Cont</a:t>
            </a:r>
            <a:r>
              <a:rPr lang="en-US" sz="3600" dirty="0">
                <a:solidFill>
                  <a:srgbClr val="0000D0"/>
                </a:solidFill>
                <a:latin typeface="Times New Roman" panose="02020603050405020304" pitchFamily="18" charset="0"/>
                <a:cs typeface="Times New Roman" panose="02020603050405020304" pitchFamily="18" charset="0"/>
              </a:rPr>
              <a:t>.</a:t>
            </a:r>
            <a:endParaRPr lang="en-SL" sz="3600" dirty="0">
              <a:solidFill>
                <a:srgbClr val="0000D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2F5E99-8BB4-4415-A207-CF5BF2D3F0F7}"/>
              </a:ext>
            </a:extLst>
          </p:cNvPr>
          <p:cNvSpPr>
            <a:spLocks noGrp="1"/>
          </p:cNvSpPr>
          <p:nvPr>
            <p:ph idx="1"/>
          </p:nvPr>
        </p:nvSpPr>
        <p:spPr>
          <a:xfrm>
            <a:off x="0" y="681038"/>
            <a:ext cx="9144000" cy="5643562"/>
          </a:xfrm>
        </p:spPr>
        <p:txBody>
          <a:bodyPr>
            <a:normAutofit/>
          </a:bodyPr>
          <a:lstStyle/>
          <a:p>
            <a:pPr lvl="1" algn="just">
              <a:lnSpc>
                <a:spcPct val="150000"/>
              </a:lnSpc>
              <a:spcBef>
                <a:spcPts val="600"/>
              </a:spcBef>
              <a:buClr>
                <a:srgbClr val="3333FF"/>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For many years, Sierra Leone has held the unenviable last place in the UN Human Development Index (HDI) because of its alarming health indicators. </a:t>
            </a:r>
          </a:p>
          <a:p>
            <a:pPr lvl="1" algn="just">
              <a:lnSpc>
                <a:spcPct val="150000"/>
              </a:lnSpc>
              <a:spcBef>
                <a:spcPts val="600"/>
              </a:spcBef>
              <a:buClr>
                <a:srgbClr val="3333FF"/>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poor ranking was as a result of its under-five mortality rate, with 194 child deaths per 1,000 live births</a:t>
            </a:r>
            <a:r>
              <a:rPr lang="en-GB" sz="2200" dirty="0">
                <a:latin typeface="Times New Roman" panose="02020603050405020304" pitchFamily="18" charset="0"/>
                <a:ea typeface="Calibri" panose="020F0502020204030204" pitchFamily="34" charset="0"/>
              </a:rPr>
              <a:t>(</a:t>
            </a:r>
            <a:r>
              <a:rPr lang="en-GB" sz="2200" dirty="0">
                <a:solidFill>
                  <a:srgbClr val="0000D0"/>
                </a:solidFill>
                <a:latin typeface="Times New Roman" panose="02020603050405020304" pitchFamily="18" charset="0"/>
                <a:ea typeface="Calibri" panose="020F0502020204030204" pitchFamily="34" charset="0"/>
              </a:rPr>
              <a:t>Water, 2013</a:t>
            </a:r>
            <a:r>
              <a:rPr lang="en-GB" sz="2200" dirty="0">
                <a:latin typeface="Times New Roman" panose="02020603050405020304" pitchFamily="18" charset="0"/>
                <a:ea typeface="Calibri" panose="020F0502020204030204" pitchFamily="34"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lvl="1" algn="just">
              <a:lnSpc>
                <a:spcPct val="150000"/>
              </a:lnSpc>
              <a:spcBef>
                <a:spcPts val="600"/>
              </a:spcBef>
              <a:buClr>
                <a:srgbClr val="3333FF"/>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This suggested that Sierra Leone was off track towards meeting the MDG 4 (reducing child mortality) and MDG 5 (improving maternal mortality).</a:t>
            </a:r>
          </a:p>
          <a:p>
            <a:pPr lvl="1" algn="just">
              <a:lnSpc>
                <a:spcPct val="150000"/>
              </a:lnSpc>
              <a:spcBef>
                <a:spcPts val="600"/>
              </a:spcBef>
              <a:buClr>
                <a:srgbClr val="3333FF"/>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In order to tackle the high mortality rates and accelerate efforts towards achieving the health-related MDGs, </a:t>
            </a:r>
            <a:r>
              <a:rPr lang="en-US" sz="2200" dirty="0">
                <a:solidFill>
                  <a:srgbClr val="0000D0"/>
                </a:solidFill>
                <a:latin typeface="Times New Roman" panose="02020603050405020304" pitchFamily="18" charset="0"/>
                <a:cs typeface="Times New Roman" panose="02020603050405020304" pitchFamily="18" charset="0"/>
              </a:rPr>
              <a:t>FHCI</a:t>
            </a:r>
            <a:r>
              <a:rPr lang="en-US" sz="2200" dirty="0">
                <a:latin typeface="Times New Roman" panose="02020603050405020304" pitchFamily="18" charset="0"/>
                <a:cs typeface="Times New Roman" panose="02020603050405020304" pitchFamily="18" charset="0"/>
              </a:rPr>
              <a:t> was launched in April 2010.</a:t>
            </a:r>
            <a:endParaRPr lang="en-GB" sz="2200" dirty="0">
              <a:latin typeface="Times New Roman" panose="02020603050405020304" pitchFamily="18" charset="0"/>
              <a:cs typeface="Times New Roman" panose="02020603050405020304" pitchFamily="18" charset="0"/>
            </a:endParaRPr>
          </a:p>
          <a:p>
            <a:endParaRPr lang="en-SL" dirty="0"/>
          </a:p>
        </p:txBody>
      </p:sp>
    </p:spTree>
    <p:extLst>
      <p:ext uri="{BB962C8B-B14F-4D97-AF65-F5344CB8AC3E}">
        <p14:creationId xmlns:p14="http://schemas.microsoft.com/office/powerpoint/2010/main" val="1902155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9DD2-D6A4-4295-AFFC-5EFDE1FB22E3}"/>
              </a:ext>
            </a:extLst>
          </p:cNvPr>
          <p:cNvSpPr>
            <a:spLocks noGrp="1"/>
          </p:cNvSpPr>
          <p:nvPr>
            <p:ph type="title"/>
          </p:nvPr>
        </p:nvSpPr>
        <p:spPr>
          <a:xfrm>
            <a:off x="0" y="62060"/>
            <a:ext cx="5410200" cy="618978"/>
          </a:xfrm>
        </p:spPr>
        <p:txBody>
          <a:bodyPr/>
          <a:lstStyle/>
          <a:p>
            <a:r>
              <a:rPr lang="en-GB" sz="3600" dirty="0">
                <a:solidFill>
                  <a:srgbClr val="3333FF"/>
                </a:solidFill>
                <a:latin typeface="Times New Roman" panose="02020603050405020304" pitchFamily="18" charset="0"/>
                <a:cs typeface="Times New Roman" panose="02020603050405020304" pitchFamily="18" charset="0"/>
              </a:rPr>
              <a:t>4.5.4 Births &amp; deaths Cont.</a:t>
            </a:r>
            <a:endParaRPr lang="en-SL" dirty="0">
              <a:solidFill>
                <a:srgbClr val="3333FF"/>
              </a:solidFill>
            </a:endParaRPr>
          </a:p>
        </p:txBody>
      </p:sp>
      <p:graphicFrame>
        <p:nvGraphicFramePr>
          <p:cNvPr id="4" name="Content Placeholder 3">
            <a:extLst>
              <a:ext uri="{FF2B5EF4-FFF2-40B4-BE49-F238E27FC236}">
                <a16:creationId xmlns:a16="http://schemas.microsoft.com/office/drawing/2014/main" id="{5C522326-F351-4947-98CA-D0B44C21904E}"/>
              </a:ext>
            </a:extLst>
          </p:cNvPr>
          <p:cNvGraphicFramePr>
            <a:graphicFrameLocks noGrp="1"/>
          </p:cNvGraphicFramePr>
          <p:nvPr>
            <p:ph idx="1"/>
            <p:extLst>
              <p:ext uri="{D42A27DB-BD31-4B8C-83A1-F6EECF244321}">
                <p14:modId xmlns:p14="http://schemas.microsoft.com/office/powerpoint/2010/main" val="255995492"/>
              </p:ext>
            </p:extLst>
          </p:nvPr>
        </p:nvGraphicFramePr>
        <p:xfrm>
          <a:off x="457200" y="762000"/>
          <a:ext cx="82296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BB34D04-A672-4AFC-BFAC-42E8C51823CB}"/>
              </a:ext>
            </a:extLst>
          </p:cNvPr>
          <p:cNvSpPr/>
          <p:nvPr/>
        </p:nvSpPr>
        <p:spPr>
          <a:xfrm>
            <a:off x="0" y="4467665"/>
            <a:ext cx="8839200" cy="1996765"/>
          </a:xfrm>
          <a:prstGeom prst="rect">
            <a:avLst/>
          </a:prstGeom>
        </p:spPr>
        <p:txBody>
          <a:bodyPr wrap="square">
            <a:spAutoFit/>
          </a:bodyPr>
          <a:lstStyle/>
          <a:p>
            <a:pPr marL="457200" indent="-457200" algn="just">
              <a:lnSpc>
                <a:spcPct val="150000"/>
              </a:lnSpc>
              <a:spcAft>
                <a:spcPts val="0"/>
              </a:spcAft>
            </a:pPr>
            <a:r>
              <a:rPr lang="en-GB" sz="1400"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sz="14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igure </a:t>
            </a:r>
            <a:r>
              <a:rPr lang="en-GB" sz="1400"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4.12</a:t>
            </a:r>
            <a:r>
              <a:rPr lang="en-GB" sz="1400" b="1" cap="all" dirty="0">
                <a:latin typeface="Times New Roman" panose="02020603050405020304" pitchFamily="18" charset="0"/>
                <a:ea typeface="Calibri" panose="020F0502020204030204" pitchFamily="34" charset="0"/>
                <a:cs typeface="Times New Roman" panose="02020603050405020304" pitchFamily="18" charset="0"/>
              </a:rPr>
              <a:t>:</a:t>
            </a:r>
            <a:r>
              <a:rPr lang="en-GB" sz="1400" dirty="0">
                <a:latin typeface="Times New Roman" panose="02020603050405020304" pitchFamily="18" charset="0"/>
                <a:ea typeface="Calibri" panose="020F0502020204030204" pitchFamily="34" charset="0"/>
                <a:cs typeface="Times New Roman" panose="02020603050405020304" pitchFamily="18" charset="0"/>
              </a:rPr>
              <a:t> Plot of percent death of children of 0–59 months aggregated by cause in Moyamba district, Sierra Leone. </a:t>
            </a:r>
            <a:r>
              <a:rPr lang="en-GB" sz="1400" i="1" dirty="0">
                <a:latin typeface="Times New Roman" panose="02020603050405020304" pitchFamily="18" charset="0"/>
                <a:ea typeface="Calibri" panose="020F0502020204030204" pitchFamily="34" charset="0"/>
                <a:cs typeface="Times New Roman" panose="02020603050405020304" pitchFamily="18" charset="0"/>
              </a:rPr>
              <a:t>Note: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MEAS</a:t>
            </a:r>
            <a:r>
              <a:rPr lang="en-GB" sz="1400" i="1" dirty="0">
                <a:latin typeface="Times New Roman" panose="02020603050405020304" pitchFamily="18" charset="0"/>
                <a:ea typeface="Calibri" panose="020F0502020204030204" pitchFamily="34" charset="0"/>
                <a:cs typeface="Times New Roman" panose="02020603050405020304" pitchFamily="18" charset="0"/>
              </a:rPr>
              <a:t> = measles;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MALA </a:t>
            </a:r>
            <a:r>
              <a:rPr lang="en-GB" sz="1400" i="1" dirty="0">
                <a:latin typeface="Times New Roman" panose="02020603050405020304" pitchFamily="18" charset="0"/>
                <a:ea typeface="Calibri" panose="020F0502020204030204" pitchFamily="34" charset="0"/>
                <a:cs typeface="Times New Roman" panose="02020603050405020304" pitchFamily="18" charset="0"/>
              </a:rPr>
              <a:t>= malaria;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OTHE</a:t>
            </a:r>
            <a:r>
              <a:rPr lang="en-GB" sz="1400" i="1" dirty="0">
                <a:latin typeface="Times New Roman" panose="02020603050405020304" pitchFamily="18" charset="0"/>
                <a:ea typeface="Calibri" panose="020F0502020204030204" pitchFamily="34" charset="0"/>
                <a:cs typeface="Times New Roman" panose="02020603050405020304" pitchFamily="18" charset="0"/>
              </a:rPr>
              <a:t> = others; PNEU = pneumonia;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NEPR</a:t>
            </a:r>
            <a:r>
              <a:rPr lang="en-GB" sz="1400" i="1" dirty="0">
                <a:latin typeface="Times New Roman" panose="02020603050405020304" pitchFamily="18" charset="0"/>
                <a:ea typeface="Calibri" panose="020F0502020204030204" pitchFamily="34" charset="0"/>
                <a:cs typeface="Times New Roman" panose="02020603050405020304" pitchFamily="18" charset="0"/>
              </a:rPr>
              <a:t> = neonatal prematurity; NEAS = neonatal asphyxia; DIAR = diarrhoea;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NESE</a:t>
            </a:r>
            <a:r>
              <a:rPr lang="en-GB" sz="1400" i="1" dirty="0">
                <a:latin typeface="Times New Roman" panose="02020603050405020304" pitchFamily="18" charset="0"/>
                <a:ea typeface="Calibri" panose="020F0502020204030204" pitchFamily="34" charset="0"/>
                <a:cs typeface="Times New Roman" panose="02020603050405020304" pitchFamily="18" charset="0"/>
              </a:rPr>
              <a:t> = neonatal sepsis; INJU = injury; NEOT = neonatal others;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NEPN </a:t>
            </a:r>
            <a:r>
              <a:rPr lang="en-GB" sz="1400" i="1" dirty="0">
                <a:latin typeface="Times New Roman" panose="02020603050405020304" pitchFamily="18" charset="0"/>
                <a:ea typeface="Calibri" panose="020F0502020204030204" pitchFamily="34" charset="0"/>
                <a:cs typeface="Times New Roman" panose="02020603050405020304" pitchFamily="18" charset="0"/>
              </a:rPr>
              <a:t>= neonatal pneumonia;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NECA </a:t>
            </a:r>
            <a:r>
              <a:rPr lang="en-GB" sz="1400" i="1" dirty="0">
                <a:latin typeface="Times New Roman" panose="02020603050405020304" pitchFamily="18" charset="0"/>
                <a:ea typeface="Calibri" panose="020F0502020204030204" pitchFamily="34" charset="0"/>
                <a:cs typeface="Times New Roman" panose="02020603050405020304" pitchFamily="18" charset="0"/>
              </a:rPr>
              <a:t>= neonatal congenital anomalies;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MENI</a:t>
            </a:r>
            <a:r>
              <a:rPr lang="en-GB" sz="1400" i="1" dirty="0">
                <a:latin typeface="Times New Roman" panose="02020603050405020304" pitchFamily="18" charset="0"/>
                <a:ea typeface="Calibri" panose="020F0502020204030204" pitchFamily="34" charset="0"/>
                <a:cs typeface="Times New Roman" panose="02020603050405020304" pitchFamily="18" charset="0"/>
              </a:rPr>
              <a:t> = meningitis;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AIDS</a:t>
            </a:r>
            <a:r>
              <a:rPr lang="en-GB" sz="1400" i="1" dirty="0">
                <a:latin typeface="Times New Roman" panose="02020603050405020304" pitchFamily="18" charset="0"/>
                <a:ea typeface="Calibri" panose="020F0502020204030204" pitchFamily="34" charset="0"/>
                <a:cs typeface="Times New Roman" panose="02020603050405020304" pitchFamily="18" charset="0"/>
              </a:rPr>
              <a:t> = AIDS; PERT = pertussis;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NETE</a:t>
            </a:r>
            <a:r>
              <a:rPr lang="en-GB" sz="1400" i="1" dirty="0">
                <a:latin typeface="Times New Roman" panose="02020603050405020304" pitchFamily="18" charset="0"/>
                <a:ea typeface="Calibri" panose="020F0502020204030204" pitchFamily="34" charset="0"/>
                <a:cs typeface="Times New Roman" panose="02020603050405020304" pitchFamily="18" charset="0"/>
              </a:rPr>
              <a:t> = neonatal tetanus;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NEDI</a:t>
            </a:r>
            <a:r>
              <a:rPr lang="en-GB" sz="1400" i="1" dirty="0">
                <a:latin typeface="Times New Roman" panose="02020603050405020304" pitchFamily="18" charset="0"/>
                <a:ea typeface="Calibri" panose="020F0502020204030204" pitchFamily="34" charset="0"/>
                <a:cs typeface="Times New Roman" panose="02020603050405020304" pitchFamily="18" charset="0"/>
              </a:rPr>
              <a:t> = neonatal diarrhoea; and then </a:t>
            </a:r>
            <a:r>
              <a:rPr lang="en-GB" sz="1400" b="1" i="1" dirty="0">
                <a:latin typeface="Times New Roman" panose="02020603050405020304" pitchFamily="18" charset="0"/>
                <a:ea typeface="Calibri" panose="020F0502020204030204" pitchFamily="34" charset="0"/>
                <a:cs typeface="Times New Roman" panose="02020603050405020304" pitchFamily="18" charset="0"/>
              </a:rPr>
              <a:t>CDBC</a:t>
            </a:r>
            <a:r>
              <a:rPr lang="en-GB" sz="1400" i="1" dirty="0">
                <a:latin typeface="Times New Roman" panose="02020603050405020304" pitchFamily="18" charset="0"/>
                <a:ea typeface="Calibri" panose="020F0502020204030204" pitchFamily="34" charset="0"/>
                <a:cs typeface="Times New Roman" panose="02020603050405020304" pitchFamily="18" charset="0"/>
              </a:rPr>
              <a:t> = child death by cause. Source: Field survey data in this study (2019).</a:t>
            </a:r>
            <a:endParaRPr lang="en-S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501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D5F5-24EF-429A-9721-7F50C9C1C63C}"/>
              </a:ext>
            </a:extLst>
          </p:cNvPr>
          <p:cNvSpPr>
            <a:spLocks noGrp="1"/>
          </p:cNvSpPr>
          <p:nvPr>
            <p:ph type="title"/>
          </p:nvPr>
        </p:nvSpPr>
        <p:spPr>
          <a:xfrm>
            <a:off x="-22274" y="18255"/>
            <a:ext cx="9144000" cy="743745"/>
          </a:xfrm>
        </p:spPr>
        <p:txBody>
          <a:bodyPr/>
          <a:lstStyle/>
          <a:p>
            <a:r>
              <a:rPr lang="en-GB" sz="3600" b="1" dirty="0">
                <a:solidFill>
                  <a:srgbClr val="3333FF"/>
                </a:solidFill>
                <a:latin typeface="Times New Roman" panose="02020603050405020304" pitchFamily="18" charset="0"/>
                <a:cs typeface="Times New Roman" panose="02020603050405020304" pitchFamily="18" charset="0"/>
              </a:rPr>
              <a:t>4.7. Impact of FHCI</a:t>
            </a:r>
            <a:endParaRPr lang="en-SL" b="1" dirty="0">
              <a:solidFill>
                <a:srgbClr val="3333FF"/>
              </a:solidFill>
            </a:endParaRPr>
          </a:p>
        </p:txBody>
      </p:sp>
      <p:sp>
        <p:nvSpPr>
          <p:cNvPr id="5" name="Rectangle 4">
            <a:extLst>
              <a:ext uri="{FF2B5EF4-FFF2-40B4-BE49-F238E27FC236}">
                <a16:creationId xmlns:a16="http://schemas.microsoft.com/office/drawing/2014/main" id="{07F8AF0E-CA3E-426C-9F84-174125A91D58}"/>
              </a:ext>
            </a:extLst>
          </p:cNvPr>
          <p:cNvSpPr/>
          <p:nvPr/>
        </p:nvSpPr>
        <p:spPr>
          <a:xfrm>
            <a:off x="457200" y="5562600"/>
            <a:ext cx="7536766" cy="369332"/>
          </a:xfrm>
          <a:prstGeom prst="rect">
            <a:avLst/>
          </a:prstGeom>
        </p:spPr>
        <p:txBody>
          <a:bodyPr wrap="square">
            <a:spAutoFit/>
          </a:bodyPr>
          <a:lstStyle/>
          <a:p>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 </a:t>
            </a: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4.13</a:t>
            </a:r>
            <a:r>
              <a:rPr lang="en-GB" b="1" cap="all" dirty="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Plot of  Averted Anaemia of Reproductive and Pregnant Women</a:t>
            </a:r>
            <a:r>
              <a:rPr lang="en-GB" b="1" cap="all"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SL" dirty="0"/>
          </a:p>
        </p:txBody>
      </p:sp>
      <p:graphicFrame>
        <p:nvGraphicFramePr>
          <p:cNvPr id="7" name="Content Placeholder 6">
            <a:extLst>
              <a:ext uri="{FF2B5EF4-FFF2-40B4-BE49-F238E27FC236}">
                <a16:creationId xmlns:a16="http://schemas.microsoft.com/office/drawing/2014/main" id="{2D23A43E-8214-4ADD-9716-72D11428C0E7}"/>
              </a:ext>
            </a:extLst>
          </p:cNvPr>
          <p:cNvGraphicFramePr>
            <a:graphicFrameLocks noGrp="1"/>
          </p:cNvGraphicFramePr>
          <p:nvPr>
            <p:ph idx="1"/>
            <p:extLst>
              <p:ext uri="{D42A27DB-BD31-4B8C-83A1-F6EECF244321}">
                <p14:modId xmlns:p14="http://schemas.microsoft.com/office/powerpoint/2010/main" val="290822786"/>
              </p:ext>
            </p:extLst>
          </p:nvPr>
        </p:nvGraphicFramePr>
        <p:xfrm>
          <a:off x="628650" y="998354"/>
          <a:ext cx="78867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B087C593-D3BB-4500-A563-D7447F24F291}"/>
              </a:ext>
            </a:extLst>
          </p:cNvPr>
          <p:cNvCxnSpPr/>
          <p:nvPr/>
        </p:nvCxnSpPr>
        <p:spPr>
          <a:xfrm flipV="1">
            <a:off x="5867400" y="1219200"/>
            <a:ext cx="0" cy="3429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518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BDFF14-4C34-4536-9B07-C9A75D890DAC}"/>
              </a:ext>
            </a:extLst>
          </p:cNvPr>
          <p:cNvSpPr>
            <a:spLocks noGrp="1"/>
          </p:cNvSpPr>
          <p:nvPr>
            <p:ph type="title"/>
          </p:nvPr>
        </p:nvSpPr>
        <p:spPr>
          <a:xfrm>
            <a:off x="0" y="18255"/>
            <a:ext cx="4038600" cy="438945"/>
          </a:xfrm>
        </p:spPr>
        <p:txBody>
          <a:bodyPr>
            <a:noAutofit/>
          </a:bodyPr>
          <a:lstStyle/>
          <a:p>
            <a:pPr algn="l"/>
            <a:r>
              <a:rPr lang="en-GB" sz="3600" dirty="0">
                <a:solidFill>
                  <a:srgbClr val="3333FF"/>
                </a:solidFill>
                <a:latin typeface="Times New Roman" panose="02020603050405020304" pitchFamily="18" charset="0"/>
                <a:cs typeface="Times New Roman" panose="02020603050405020304" pitchFamily="18" charset="0"/>
              </a:rPr>
              <a:t>4.7.1 Impact Cont.</a:t>
            </a:r>
            <a:endParaRPr lang="en-SL" sz="3600" dirty="0">
              <a:solidFill>
                <a:srgbClr val="3333FF"/>
              </a:solidFill>
            </a:endParaRPr>
          </a:p>
        </p:txBody>
      </p:sp>
      <p:sp>
        <p:nvSpPr>
          <p:cNvPr id="6" name="Rectangle 5">
            <a:extLst>
              <a:ext uri="{FF2B5EF4-FFF2-40B4-BE49-F238E27FC236}">
                <a16:creationId xmlns:a16="http://schemas.microsoft.com/office/drawing/2014/main" id="{BA27E1FC-DEC8-4270-AA04-987C01A28EEE}"/>
              </a:ext>
            </a:extLst>
          </p:cNvPr>
          <p:cNvSpPr/>
          <p:nvPr/>
        </p:nvSpPr>
        <p:spPr>
          <a:xfrm>
            <a:off x="457200" y="5181600"/>
            <a:ext cx="8458200" cy="1294393"/>
          </a:xfrm>
          <a:prstGeom prst="rect">
            <a:avLst/>
          </a:prstGeom>
        </p:spPr>
        <p:txBody>
          <a:bodyPr wrap="square">
            <a:spAutoFit/>
          </a:bodyPr>
          <a:lstStyle/>
          <a:p>
            <a:pPr marL="457200" indent="-457200" algn="just">
              <a:lnSpc>
                <a:spcPct val="150000"/>
              </a:lnSpc>
              <a:spcAft>
                <a:spcPts val="1800"/>
              </a:spcAft>
            </a:pPr>
            <a:r>
              <a:rPr lang="en-GB" b="1" cap="all"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igure </a:t>
            </a:r>
            <a:r>
              <a:rPr lang="en-GB" b="1" cap="all"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4.15:</a:t>
            </a:r>
            <a:r>
              <a:rPr lang="en-GB"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Plot of percent iron deficiency cases averted in pregnant and reproductive women in Moyamba district, Sierra Leone. </a:t>
            </a:r>
            <a:r>
              <a:rPr lang="en-GB" b="1" i="1" dirty="0">
                <a:latin typeface="Times New Roman" panose="02020603050405020304" pitchFamily="18" charset="0"/>
                <a:ea typeface="Calibri" panose="020F0502020204030204" pitchFamily="34" charset="0"/>
                <a:cs typeface="Times New Roman" panose="02020603050405020304" pitchFamily="18" charset="0"/>
              </a:rPr>
              <a:t>Source:</a:t>
            </a:r>
            <a:r>
              <a:rPr lang="en-GB"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Content Placeholder 3">
            <a:extLst>
              <a:ext uri="{FF2B5EF4-FFF2-40B4-BE49-F238E27FC236}">
                <a16:creationId xmlns:a16="http://schemas.microsoft.com/office/drawing/2014/main" id="{04DDD021-8A5E-4AD2-8A5F-74E9DC70E399}"/>
              </a:ext>
            </a:extLst>
          </p:cNvPr>
          <p:cNvGraphicFramePr>
            <a:graphicFrameLocks noGrp="1"/>
          </p:cNvGraphicFramePr>
          <p:nvPr>
            <p:ph idx="1"/>
            <p:extLst>
              <p:ext uri="{D42A27DB-BD31-4B8C-83A1-F6EECF244321}">
                <p14:modId xmlns:p14="http://schemas.microsoft.com/office/powerpoint/2010/main" val="3578492417"/>
              </p:ext>
            </p:extLst>
          </p:nvPr>
        </p:nvGraphicFramePr>
        <p:xfrm>
          <a:off x="628650" y="685800"/>
          <a:ext cx="8058150" cy="4656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4914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C86A-DAAE-4C64-9F90-9350106D03B4}"/>
              </a:ext>
            </a:extLst>
          </p:cNvPr>
          <p:cNvSpPr>
            <a:spLocks noGrp="1"/>
          </p:cNvSpPr>
          <p:nvPr>
            <p:ph type="title"/>
          </p:nvPr>
        </p:nvSpPr>
        <p:spPr>
          <a:xfrm>
            <a:off x="0" y="18255"/>
            <a:ext cx="7886700" cy="438945"/>
          </a:xfrm>
        </p:spPr>
        <p:txBody>
          <a:bodyPr>
            <a:normAutofit fontScale="90000"/>
          </a:bodyPr>
          <a:lstStyle/>
          <a:p>
            <a:r>
              <a:rPr lang="en-GB" sz="4000" dirty="0">
                <a:solidFill>
                  <a:srgbClr val="3333FF"/>
                </a:solidFill>
                <a:latin typeface="Times New Roman" panose="02020603050405020304" pitchFamily="18" charset="0"/>
                <a:cs typeface="Times New Roman" panose="02020603050405020304" pitchFamily="18" charset="0"/>
              </a:rPr>
              <a:t>4.7.2 Impact Cont</a:t>
            </a:r>
            <a:r>
              <a:rPr lang="en-GB" sz="3600" dirty="0">
                <a:latin typeface="Times New Roman" panose="02020603050405020304" pitchFamily="18" charset="0"/>
                <a:cs typeface="Times New Roman" panose="02020603050405020304" pitchFamily="18" charset="0"/>
              </a:rPr>
              <a:t>.</a:t>
            </a:r>
            <a:endParaRPr lang="en-SL" dirty="0"/>
          </a:p>
        </p:txBody>
      </p:sp>
      <p:graphicFrame>
        <p:nvGraphicFramePr>
          <p:cNvPr id="4" name="Content Placeholder 3">
            <a:extLst>
              <a:ext uri="{FF2B5EF4-FFF2-40B4-BE49-F238E27FC236}">
                <a16:creationId xmlns:a16="http://schemas.microsoft.com/office/drawing/2014/main" id="{B40886FE-BE01-43BD-A89B-2EE5DDDD958F}"/>
              </a:ext>
            </a:extLst>
          </p:cNvPr>
          <p:cNvGraphicFramePr>
            <a:graphicFrameLocks noGrp="1"/>
          </p:cNvGraphicFramePr>
          <p:nvPr>
            <p:ph idx="1"/>
            <p:extLst>
              <p:ext uri="{D42A27DB-BD31-4B8C-83A1-F6EECF244321}">
                <p14:modId xmlns:p14="http://schemas.microsoft.com/office/powerpoint/2010/main" val="2970231111"/>
              </p:ext>
            </p:extLst>
          </p:nvPr>
        </p:nvGraphicFramePr>
        <p:xfrm>
          <a:off x="457200" y="457200"/>
          <a:ext cx="822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0571361-9C15-463F-B7AC-577AD71160FF}"/>
              </a:ext>
            </a:extLst>
          </p:cNvPr>
          <p:cNvSpPr/>
          <p:nvPr/>
        </p:nvSpPr>
        <p:spPr>
          <a:xfrm>
            <a:off x="457200" y="5181600"/>
            <a:ext cx="8229600" cy="878895"/>
          </a:xfrm>
          <a:prstGeom prst="rect">
            <a:avLst/>
          </a:prstGeom>
        </p:spPr>
        <p:txBody>
          <a:bodyPr wrap="square">
            <a:spAutoFit/>
          </a:bodyPr>
          <a:lstStyle/>
          <a:p>
            <a:pPr marL="457200" indent="-457200" algn="just">
              <a:lnSpc>
                <a:spcPct val="150000"/>
              </a:lnSpc>
              <a:spcAft>
                <a:spcPts val="1800"/>
              </a:spcAft>
            </a:pPr>
            <a:r>
              <a:rPr lang="en-GB" b="1" cap="all"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igure </a:t>
            </a:r>
            <a:r>
              <a:rPr lang="en-GB" b="1" cap="all"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4.17</a:t>
            </a:r>
            <a:r>
              <a:rPr lang="en-GB" dirty="0">
                <a:solidFill>
                  <a:srgbClr val="0000D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Plot of percent maternal life saved under the free health care initiative in Moyamba district, Sierra Leone. </a:t>
            </a:r>
            <a:r>
              <a:rPr lang="en-GB" b="1" i="1" dirty="0">
                <a:latin typeface="Times New Roman" panose="02020603050405020304" pitchFamily="18" charset="0"/>
                <a:ea typeface="Calibri" panose="020F0502020204030204" pitchFamily="34" charset="0"/>
                <a:cs typeface="Times New Roman" panose="02020603050405020304" pitchFamily="18" charset="0"/>
              </a:rPr>
              <a:t>Source:</a:t>
            </a:r>
            <a:r>
              <a:rPr lang="en-GB"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272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A0C1-9E22-410B-A43E-C64655D87C3D}"/>
              </a:ext>
            </a:extLst>
          </p:cNvPr>
          <p:cNvSpPr>
            <a:spLocks noGrp="1"/>
          </p:cNvSpPr>
          <p:nvPr>
            <p:ph type="title"/>
          </p:nvPr>
        </p:nvSpPr>
        <p:spPr>
          <a:xfrm>
            <a:off x="0" y="18256"/>
            <a:ext cx="5486400" cy="662782"/>
          </a:xfrm>
        </p:spPr>
        <p:txBody>
          <a:bodyPr>
            <a:normAutofit/>
          </a:bodyPr>
          <a:lstStyle/>
          <a:p>
            <a:r>
              <a:rPr lang="en-GB" sz="3600" b="1" dirty="0">
                <a:solidFill>
                  <a:srgbClr val="0000D0"/>
                </a:solidFill>
                <a:latin typeface="Times New Roman" panose="02020603050405020304" pitchFamily="18" charset="0"/>
                <a:cs typeface="Times New Roman" panose="02020603050405020304" pitchFamily="18" charset="0"/>
              </a:rPr>
              <a:t>4.8 Data Comparison</a:t>
            </a:r>
            <a:endParaRPr lang="en-SL" b="1" dirty="0">
              <a:solidFill>
                <a:srgbClr val="0000D0"/>
              </a:solidFill>
            </a:endParaRPr>
          </a:p>
        </p:txBody>
      </p:sp>
      <p:graphicFrame>
        <p:nvGraphicFramePr>
          <p:cNvPr id="4" name="Content Placeholder 3">
            <a:extLst>
              <a:ext uri="{FF2B5EF4-FFF2-40B4-BE49-F238E27FC236}">
                <a16:creationId xmlns:a16="http://schemas.microsoft.com/office/drawing/2014/main" id="{E295DB33-5EDC-45A9-A2A5-1C37D52594E5}"/>
              </a:ext>
            </a:extLst>
          </p:cNvPr>
          <p:cNvGraphicFramePr>
            <a:graphicFrameLocks noGrp="1"/>
          </p:cNvGraphicFramePr>
          <p:nvPr>
            <p:ph idx="1"/>
            <p:extLst>
              <p:ext uri="{D42A27DB-BD31-4B8C-83A1-F6EECF244321}">
                <p14:modId xmlns:p14="http://schemas.microsoft.com/office/powerpoint/2010/main" val="4166395777"/>
              </p:ext>
            </p:extLst>
          </p:nvPr>
        </p:nvGraphicFramePr>
        <p:xfrm>
          <a:off x="457200" y="681038"/>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ADDF370-6EE5-4D01-BC65-A162B552783F}"/>
              </a:ext>
            </a:extLst>
          </p:cNvPr>
          <p:cNvSpPr/>
          <p:nvPr/>
        </p:nvSpPr>
        <p:spPr>
          <a:xfrm>
            <a:off x="23446" y="4795838"/>
            <a:ext cx="8686800" cy="1585434"/>
          </a:xfrm>
          <a:prstGeom prst="rect">
            <a:avLst/>
          </a:prstGeom>
        </p:spPr>
        <p:txBody>
          <a:bodyPr wrap="square">
            <a:spAutoFit/>
          </a:bodyPr>
          <a:lstStyle/>
          <a:p>
            <a:pPr marL="457200" indent="-457200" algn="just">
              <a:lnSpc>
                <a:spcPct val="150000"/>
              </a:lnSpc>
              <a:spcAft>
                <a:spcPts val="1800"/>
              </a:spcAft>
            </a:pPr>
            <a:r>
              <a:rPr lang="en-GB" sz="1100" b="1" cap="all"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GB" sz="11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igure </a:t>
            </a:r>
            <a:r>
              <a:rPr lang="en-GB" sz="1100" b="1" cap="all"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4.18:</a:t>
            </a:r>
            <a:r>
              <a:rPr lang="en-GB" sz="1100" dirty="0">
                <a:latin typeface="Times New Roman" panose="02020603050405020304" pitchFamily="18" charset="0"/>
                <a:ea typeface="Calibri" panose="020F0502020204030204" pitchFamily="34" charset="0"/>
                <a:cs typeface="Times New Roman" panose="02020603050405020304" pitchFamily="18" charset="0"/>
              </a:rPr>
              <a:t> Plot of comparison of data on percent readiness of healthcare facilities in this study and that collected in other studies in Moyamba district, Sierra Leone. </a:t>
            </a:r>
            <a:r>
              <a:rPr lang="en-GB" sz="1100" b="1" i="1" dirty="0">
                <a:latin typeface="Times New Roman" panose="02020603050405020304" pitchFamily="18" charset="0"/>
                <a:ea typeface="Calibri" panose="020F0502020204030204" pitchFamily="34" charset="0"/>
                <a:cs typeface="Times New Roman" panose="02020603050405020304" pitchFamily="18" charset="0"/>
              </a:rPr>
              <a:t>Source:</a:t>
            </a:r>
            <a:r>
              <a:rPr lang="en-GB" sz="1100"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(2019).Note</a:t>
            </a:r>
            <a:r>
              <a:rPr lang="en-SL" sz="1100" i="1" dirty="0"/>
              <a:t> </a:t>
            </a:r>
            <a:r>
              <a:rPr lang="en-SL" sz="1100" b="1" i="1" dirty="0">
                <a:latin typeface="Times New Roman" panose="02020603050405020304" pitchFamily="18" charset="0"/>
                <a:cs typeface="Times New Roman" panose="02020603050405020304" pitchFamily="18" charset="0"/>
              </a:rPr>
              <a:t>CHIS</a:t>
            </a:r>
            <a:r>
              <a:rPr lang="en-US" sz="1100" i="1" dirty="0">
                <a:latin typeface="Times New Roman" panose="02020603050405020304" pitchFamily="18" charset="0"/>
                <a:cs typeface="Times New Roman" panose="02020603050405020304" pitchFamily="18" charset="0"/>
              </a:rPr>
              <a:t>= c</a:t>
            </a:r>
            <a:r>
              <a:rPr lang="en-SL" sz="1100" i="1" dirty="0" err="1">
                <a:latin typeface="Times New Roman" panose="02020603050405020304" pitchFamily="18" charset="0"/>
                <a:cs typeface="Times New Roman" panose="02020603050405020304" pitchFamily="18" charset="0"/>
              </a:rPr>
              <a:t>hil</a:t>
            </a:r>
            <a:r>
              <a:rPr lang="en-US" sz="1100" i="1" dirty="0">
                <a:latin typeface="Times New Roman" panose="02020603050405020304" pitchFamily="18" charset="0"/>
                <a:cs typeface="Times New Roman" panose="02020603050405020304" pitchFamily="18" charset="0"/>
              </a:rPr>
              <a:t>d</a:t>
            </a:r>
            <a:r>
              <a:rPr lang="en-SL" sz="1100" i="1" dirty="0">
                <a:latin typeface="Times New Roman" panose="02020603050405020304" pitchFamily="18" charset="0"/>
                <a:cs typeface="Times New Roman" panose="02020603050405020304" pitchFamily="18" charset="0"/>
              </a:rPr>
              <a:t> immunization services</a:t>
            </a:r>
            <a:r>
              <a:rPr lang="en-GB"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BASS</a:t>
            </a:r>
            <a:r>
              <a:rPr lang="en-US" sz="1100" i="1" dirty="0">
                <a:latin typeface="Times New Roman" panose="02020603050405020304" pitchFamily="18" charset="0"/>
                <a:cs typeface="Times New Roman" panose="02020603050405020304" pitchFamily="18" charset="0"/>
              </a:rPr>
              <a:t>= </a:t>
            </a:r>
            <a:r>
              <a:rPr lang="en-SL" sz="1100" i="1" dirty="0">
                <a:latin typeface="Times New Roman" panose="02020603050405020304" pitchFamily="18" charset="0"/>
                <a:cs typeface="Times New Roman" panose="02020603050405020304" pitchFamily="18" charset="0"/>
              </a:rPr>
              <a:t>basic surgical services</a:t>
            </a:r>
            <a:r>
              <a:rPr lang="en-US"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PCCU</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 Preventive and curative care for under-five children</a:t>
            </a:r>
            <a:r>
              <a:rPr lang="en-US"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DITM</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 Diagnosis or treatment of malaria</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ANSE</a:t>
            </a:r>
            <a:r>
              <a:rPr lang="en-US" sz="1100" i="1" dirty="0">
                <a:latin typeface="Times New Roman" panose="02020603050405020304" pitchFamily="18" charset="0"/>
                <a:cs typeface="Times New Roman" panose="02020603050405020304" pitchFamily="18" charset="0"/>
              </a:rPr>
              <a:t>= antennal </a:t>
            </a:r>
            <a:r>
              <a:rPr lang="en-SL" sz="1100" i="1" dirty="0">
                <a:latin typeface="Times New Roman" panose="02020603050405020304" pitchFamily="18" charset="0"/>
                <a:cs typeface="Times New Roman" panose="02020603050405020304" pitchFamily="18" charset="0"/>
              </a:rPr>
              <a:t>services; </a:t>
            </a:r>
            <a:r>
              <a:rPr lang="en-SL" sz="1100" b="1" i="1" dirty="0">
                <a:latin typeface="Times New Roman" panose="02020603050405020304" pitchFamily="18" charset="0"/>
                <a:cs typeface="Times New Roman" panose="02020603050405020304" pitchFamily="18" charset="0"/>
              </a:rPr>
              <a:t>TSAS</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Trained staff in adolescent sexual and reproductive health services</a:t>
            </a:r>
            <a:r>
              <a:rPr lang="en-US"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OBSF</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Obstetric signal functions</a:t>
            </a:r>
            <a:r>
              <a:rPr lang="en-US" sz="1100" i="1" dirty="0">
                <a:latin typeface="Times New Roman" panose="02020603050405020304" pitchFamily="18" charset="0"/>
                <a:cs typeface="Times New Roman" panose="02020603050405020304" pitchFamily="18" charset="0"/>
              </a:rPr>
              <a:t>;</a:t>
            </a:r>
            <a:r>
              <a:rPr lang="en-SL" sz="1100" b="1" i="1" dirty="0">
                <a:latin typeface="Times New Roman" panose="02020603050405020304" pitchFamily="18" charset="0"/>
                <a:cs typeface="Times New Roman" panose="02020603050405020304" pitchFamily="18" charset="0"/>
              </a:rPr>
              <a:t>CEOC</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 Comprehensive emergency obstetric care</a:t>
            </a:r>
            <a:r>
              <a:rPr lang="en-US" sz="1100" i="1" dirty="0">
                <a:latin typeface="Times New Roman" panose="02020603050405020304" pitchFamily="18" charset="0"/>
                <a:cs typeface="Times New Roman" panose="02020603050405020304" pitchFamily="18" charset="0"/>
              </a:rPr>
              <a:t>;</a:t>
            </a:r>
            <a:r>
              <a:rPr lang="en-SL" sz="1100" b="1" i="1" dirty="0">
                <a:latin typeface="Times New Roman" panose="02020603050405020304" pitchFamily="18" charset="0"/>
                <a:cs typeface="Times New Roman" panose="02020603050405020304" pitchFamily="18" charset="0"/>
              </a:rPr>
              <a:t>FPSE</a:t>
            </a:r>
            <a:r>
              <a:rPr lang="en-US" sz="1100" i="1" dirty="0">
                <a:latin typeface="Times New Roman" panose="02020603050405020304" pitchFamily="18" charset="0"/>
                <a:cs typeface="Times New Roman" panose="02020603050405020304" pitchFamily="18" charset="0"/>
              </a:rPr>
              <a:t>= family planning services; </a:t>
            </a:r>
            <a:r>
              <a:rPr lang="en-SL" sz="1100" b="1" i="1" dirty="0">
                <a:latin typeface="Times New Roman" panose="02020603050405020304" pitchFamily="18" charset="0"/>
                <a:cs typeface="Times New Roman" panose="02020603050405020304" pitchFamily="18" charset="0"/>
              </a:rPr>
              <a:t>DICA</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Diagnostic capacity</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CASE</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caesarean section </a:t>
            </a:r>
            <a:r>
              <a:rPr lang="en-SL" sz="1100" b="1" i="1" dirty="0">
                <a:latin typeface="Times New Roman" panose="02020603050405020304" pitchFamily="18" charset="0"/>
                <a:cs typeface="Times New Roman" panose="02020603050405020304" pitchFamily="18" charset="0"/>
              </a:rPr>
              <a:t>HCSS</a:t>
            </a:r>
            <a:r>
              <a:rPr lang="en-US" sz="1100" i="1" dirty="0">
                <a:latin typeface="Times New Roman" panose="02020603050405020304" pitchFamily="18" charset="0"/>
                <a:cs typeface="Times New Roman" panose="02020603050405020304" pitchFamily="18" charset="0"/>
              </a:rPr>
              <a:t>=</a:t>
            </a:r>
            <a:r>
              <a:rPr lang="en-SL" sz="1100" i="1" dirty="0">
                <a:latin typeface="Times New Roman" panose="02020603050405020304" pitchFamily="18" charset="0"/>
                <a:cs typeface="Times New Roman" panose="02020603050405020304" pitchFamily="18" charset="0"/>
              </a:rPr>
              <a:t>HIV care and support services; </a:t>
            </a:r>
            <a:r>
              <a:rPr lang="en-SL" sz="1100" b="1" i="1" dirty="0">
                <a:latin typeface="Times New Roman" panose="02020603050405020304" pitchFamily="18" charset="0"/>
                <a:cs typeface="Times New Roman" panose="02020603050405020304" pitchFamily="18" charset="0"/>
              </a:rPr>
              <a:t>TBSE</a:t>
            </a:r>
            <a:r>
              <a:rPr lang="en-US" sz="1100" i="1" dirty="0">
                <a:latin typeface="Times New Roman" panose="02020603050405020304" pitchFamily="18" charset="0"/>
                <a:cs typeface="Times New Roman" panose="02020603050405020304" pitchFamily="18" charset="0"/>
              </a:rPr>
              <a:t>= </a:t>
            </a:r>
            <a:r>
              <a:rPr lang="en-SL" sz="1100" i="1" dirty="0">
                <a:latin typeface="Times New Roman" panose="02020603050405020304" pitchFamily="18" charset="0"/>
                <a:cs typeface="Times New Roman" panose="02020603050405020304" pitchFamily="18" charset="0"/>
              </a:rPr>
              <a:t>tuberculosis services</a:t>
            </a:r>
            <a:r>
              <a:rPr lang="en-US" sz="1100" i="1" dirty="0">
                <a:latin typeface="Times New Roman" panose="02020603050405020304" pitchFamily="18" charset="0"/>
                <a:cs typeface="Times New Roman" panose="02020603050405020304" pitchFamily="18" charset="0"/>
              </a:rPr>
              <a:t>;</a:t>
            </a:r>
            <a:r>
              <a:rPr lang="en-SL" sz="1100" b="1" i="1" dirty="0">
                <a:latin typeface="Times New Roman" panose="02020603050405020304" pitchFamily="18" charset="0"/>
                <a:cs typeface="Times New Roman" panose="02020603050405020304" pitchFamily="18" charset="0"/>
              </a:rPr>
              <a:t>APTF</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arv</a:t>
            </a:r>
            <a:r>
              <a:rPr lang="en-SL" sz="1100" i="1" dirty="0">
                <a:latin typeface="Times New Roman" panose="02020603050405020304" pitchFamily="18" charset="0"/>
                <a:cs typeface="Times New Roman" panose="02020603050405020304" pitchFamily="18" charset="0"/>
              </a:rPr>
              <a:t> prescription or treatment follow-up services</a:t>
            </a:r>
            <a:r>
              <a:rPr lang="en-US" sz="1100" i="1" dirty="0">
                <a:latin typeface="Times New Roman" panose="02020603050405020304" pitchFamily="18" charset="0"/>
                <a:cs typeface="Times New Roman" panose="02020603050405020304" pitchFamily="18" charset="0"/>
              </a:rPr>
              <a:t>; </a:t>
            </a:r>
            <a:r>
              <a:rPr lang="en-SL" sz="1100" b="1" i="1" dirty="0">
                <a:latin typeface="Times New Roman" panose="02020603050405020304" pitchFamily="18" charset="0"/>
                <a:cs typeface="Times New Roman" panose="02020603050405020304" pitchFamily="18" charset="0"/>
              </a:rPr>
              <a:t>BLTS</a:t>
            </a:r>
            <a:r>
              <a:rPr lang="en-US" sz="1100" i="1" dirty="0">
                <a:latin typeface="Times New Roman" panose="02020603050405020304" pitchFamily="18" charset="0"/>
                <a:cs typeface="Times New Roman" panose="02020603050405020304" pitchFamily="18" charset="0"/>
              </a:rPr>
              <a:t>= b</a:t>
            </a:r>
            <a:r>
              <a:rPr lang="en-SL" sz="1100" i="1" dirty="0" err="1">
                <a:latin typeface="Times New Roman" panose="02020603050405020304" pitchFamily="18" charset="0"/>
                <a:cs typeface="Times New Roman" panose="02020603050405020304" pitchFamily="18" charset="0"/>
              </a:rPr>
              <a:t>lood</a:t>
            </a:r>
            <a:r>
              <a:rPr lang="en-SL" sz="1100" i="1" dirty="0">
                <a:latin typeface="Times New Roman" panose="02020603050405020304" pitchFamily="18" charset="0"/>
                <a:cs typeface="Times New Roman" panose="02020603050405020304" pitchFamily="18" charset="0"/>
              </a:rPr>
              <a:t> transfusion services</a:t>
            </a:r>
            <a:endParaRPr lang="en-SL"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5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204A-A171-4DBB-B385-F7C289724B83}"/>
              </a:ext>
            </a:extLst>
          </p:cNvPr>
          <p:cNvSpPr>
            <a:spLocks noGrp="1"/>
          </p:cNvSpPr>
          <p:nvPr>
            <p:ph type="title"/>
          </p:nvPr>
        </p:nvSpPr>
        <p:spPr>
          <a:xfrm>
            <a:off x="9672" y="18256"/>
            <a:ext cx="7886700" cy="662782"/>
          </a:xfrm>
        </p:spPr>
        <p:txBody>
          <a:bodyPr/>
          <a:lstStyle/>
          <a:p>
            <a:r>
              <a:rPr lang="en-GB" sz="3600" dirty="0">
                <a:solidFill>
                  <a:srgbClr val="3333FF"/>
                </a:solidFill>
                <a:latin typeface="Times New Roman" panose="02020603050405020304" pitchFamily="18" charset="0"/>
                <a:cs typeface="Times New Roman" panose="02020603050405020304" pitchFamily="18" charset="0"/>
              </a:rPr>
              <a:t>4.8.1 Data Comparison Cont.</a:t>
            </a:r>
            <a:endParaRPr lang="en-SL" dirty="0">
              <a:solidFill>
                <a:srgbClr val="3333FF"/>
              </a:solidFill>
            </a:endParaRPr>
          </a:p>
        </p:txBody>
      </p:sp>
      <p:graphicFrame>
        <p:nvGraphicFramePr>
          <p:cNvPr id="4" name="Content Placeholder 3">
            <a:extLst>
              <a:ext uri="{FF2B5EF4-FFF2-40B4-BE49-F238E27FC236}">
                <a16:creationId xmlns:a16="http://schemas.microsoft.com/office/drawing/2014/main" id="{1B482903-62BB-47E9-AE24-9A1F5A552D2F}"/>
              </a:ext>
            </a:extLst>
          </p:cNvPr>
          <p:cNvGraphicFramePr>
            <a:graphicFrameLocks noGrp="1"/>
          </p:cNvGraphicFramePr>
          <p:nvPr>
            <p:ph idx="1"/>
            <p:extLst>
              <p:ext uri="{D42A27DB-BD31-4B8C-83A1-F6EECF244321}">
                <p14:modId xmlns:p14="http://schemas.microsoft.com/office/powerpoint/2010/main" val="2786164046"/>
              </p:ext>
            </p:extLst>
          </p:nvPr>
        </p:nvGraphicFramePr>
        <p:xfrm>
          <a:off x="457200" y="636790"/>
          <a:ext cx="8229600"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3CB98ED0-DCA7-46CE-B791-DCE81CCAD782}"/>
              </a:ext>
            </a:extLst>
          </p:cNvPr>
          <p:cNvSpPr/>
          <p:nvPr/>
        </p:nvSpPr>
        <p:spPr>
          <a:xfrm>
            <a:off x="457200" y="4980189"/>
            <a:ext cx="8229600" cy="1200329"/>
          </a:xfrm>
          <a:prstGeom prst="rect">
            <a:avLst/>
          </a:prstGeom>
        </p:spPr>
        <p:txBody>
          <a:bodyPr wrap="square">
            <a:spAutoFit/>
          </a:bodyPr>
          <a:lstStyle/>
          <a:p>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F</a:t>
            </a:r>
            <a:r>
              <a:rPr lang="en-GB"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igure </a:t>
            </a:r>
            <a:r>
              <a:rPr lang="en-GB" b="1" cap="all"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4.19</a:t>
            </a:r>
            <a:r>
              <a:rPr lang="en-GB" b="1" cap="all" dirty="0">
                <a:latin typeface="Times New Roman" panose="02020603050405020304" pitchFamily="18" charset="0"/>
                <a:ea typeface="Calibri" panose="020F0502020204030204" pitchFamily="34" charset="0"/>
                <a:cs typeface="Times New Roman" panose="02020603050405020304" pitchFamily="18" charset="0"/>
              </a:rPr>
              <a:t>:</a:t>
            </a:r>
            <a:r>
              <a:rPr lang="en-GB" dirty="0">
                <a:latin typeface="Times New Roman" panose="02020603050405020304" pitchFamily="18" charset="0"/>
                <a:ea typeface="Calibri" panose="020F0502020204030204" pitchFamily="34" charset="0"/>
                <a:cs typeface="Times New Roman" panose="02020603050405020304" pitchFamily="18" charset="0"/>
              </a:rPr>
              <a:t> Plot of comparison of under-five mortality data collected in this study and that collected in other studies at national level, Sierra Leone. </a:t>
            </a:r>
            <a:r>
              <a:rPr lang="en-GB" i="1" dirty="0">
                <a:latin typeface="Times New Roman" panose="02020603050405020304" pitchFamily="18" charset="0"/>
                <a:ea typeface="Calibri" panose="020F0502020204030204" pitchFamily="34" charset="0"/>
                <a:cs typeface="Times New Roman" panose="02020603050405020304" pitchFamily="18" charset="0"/>
              </a:rPr>
              <a:t>Note that the vertical live is the boundary between field survey data period (2010–2019) and model-projected period (2020–2024). </a:t>
            </a:r>
            <a:r>
              <a:rPr lang="en-GB" b="1" i="1" dirty="0">
                <a:latin typeface="Times New Roman" panose="02020603050405020304" pitchFamily="18" charset="0"/>
                <a:ea typeface="Calibri" panose="020F0502020204030204" pitchFamily="34" charset="0"/>
                <a:cs typeface="Times New Roman" panose="02020603050405020304" pitchFamily="18" charset="0"/>
              </a:rPr>
              <a:t>Source:</a:t>
            </a:r>
            <a:r>
              <a:rPr lang="en-GB" i="1" dirty="0">
                <a:latin typeface="Times New Roman" panose="02020603050405020304" pitchFamily="18" charset="0"/>
                <a:ea typeface="Calibri" panose="020F0502020204030204" pitchFamily="34" charset="0"/>
                <a:cs typeface="Times New Roman" panose="02020603050405020304" pitchFamily="18" charset="0"/>
              </a:rPr>
              <a:t> Field survey data in this study (2019</a:t>
            </a:r>
            <a:endParaRPr lang="en-SL" dirty="0"/>
          </a:p>
        </p:txBody>
      </p:sp>
    </p:spTree>
    <p:extLst>
      <p:ext uri="{BB962C8B-B14F-4D97-AF65-F5344CB8AC3E}">
        <p14:creationId xmlns:p14="http://schemas.microsoft.com/office/powerpoint/2010/main" val="4057108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23DE-3412-4485-86BE-359C8F719C9A}"/>
              </a:ext>
            </a:extLst>
          </p:cNvPr>
          <p:cNvSpPr>
            <a:spLocks noGrp="1"/>
          </p:cNvSpPr>
          <p:nvPr>
            <p:ph type="title"/>
          </p:nvPr>
        </p:nvSpPr>
        <p:spPr>
          <a:xfrm>
            <a:off x="0" y="18255"/>
            <a:ext cx="7886700" cy="438945"/>
          </a:xfrm>
        </p:spPr>
        <p:txBody>
          <a:bodyPr>
            <a:normAutofit fontScale="90000"/>
          </a:bodyPr>
          <a:lstStyle/>
          <a:p>
            <a:r>
              <a:rPr lang="en-GB" sz="3600" b="1" dirty="0">
                <a:solidFill>
                  <a:srgbClr val="3333FF"/>
                </a:solidFill>
                <a:latin typeface="Times New Roman" panose="02020603050405020304" pitchFamily="18" charset="0"/>
                <a:cs typeface="Times New Roman" panose="02020603050405020304" pitchFamily="18" charset="0"/>
              </a:rPr>
              <a:t>4.8.1 Summary</a:t>
            </a:r>
            <a:endParaRPr lang="en-SL" b="1" dirty="0">
              <a:solidFill>
                <a:srgbClr val="3333FF"/>
              </a:solidFill>
            </a:endParaRPr>
          </a:p>
        </p:txBody>
      </p:sp>
      <p:sp>
        <p:nvSpPr>
          <p:cNvPr id="4" name="Rectangle 3">
            <a:extLst>
              <a:ext uri="{FF2B5EF4-FFF2-40B4-BE49-F238E27FC236}">
                <a16:creationId xmlns:a16="http://schemas.microsoft.com/office/drawing/2014/main" id="{B0574517-EC9D-4442-9A7B-C45FE28A76E7}"/>
              </a:ext>
            </a:extLst>
          </p:cNvPr>
          <p:cNvSpPr/>
          <p:nvPr/>
        </p:nvSpPr>
        <p:spPr>
          <a:xfrm>
            <a:off x="0" y="446649"/>
            <a:ext cx="9144000" cy="5549211"/>
          </a:xfrm>
          <a:prstGeom prst="rect">
            <a:avLst/>
          </a:prstGeom>
        </p:spPr>
        <p:txBody>
          <a:bodyPr wrap="square">
            <a:spAutoFit/>
          </a:bodyPr>
          <a:lstStyle/>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General service readiness score was 55%</a:t>
            </a:r>
          </a:p>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Family planning services (FAPL) had the highest capacity for staff and training, equipment, medicines and materials</a:t>
            </a:r>
          </a:p>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Basic comprehensive surgery (BACS) had the least in for staff and training, equipment, medicines and materials</a:t>
            </a:r>
          </a:p>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Neonatal mortality rate per 1000 live births was the highest</a:t>
            </a:r>
          </a:p>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Averted anemia cases increased from 2010 unto 2013 </a:t>
            </a:r>
          </a:p>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Neonatal lives saved was highest for childbirth and lowest for pregnancy</a:t>
            </a:r>
          </a:p>
          <a:p>
            <a:pPr marL="742950" lvl="1" indent="-285750">
              <a:lnSpc>
                <a:spcPct val="170000"/>
              </a:lnSpc>
              <a:buClr>
                <a:srgbClr val="0000CC"/>
              </a:buClr>
              <a:buFont typeface="Wingdings" panose="05000000000000000000" pitchFamily="2" charset="2"/>
              <a:buChar char="Ø"/>
            </a:pPr>
            <a:r>
              <a:rPr lang="en-US" sz="2200" dirty="0">
                <a:latin typeface="Times New Roman" panose="02020603050405020304" pitchFamily="18" charset="0"/>
                <a:ea typeface="Calibri" panose="020F0502020204030204" pitchFamily="34" charset="0"/>
                <a:cs typeface="Times New Roman" panose="02020603050405020304" pitchFamily="18" charset="0"/>
              </a:rPr>
              <a:t>Measles (MEAS), malaria (MALA) are the lead cause of child death </a:t>
            </a:r>
          </a:p>
          <a:p>
            <a:endParaRPr lang="en-SL" dirty="0"/>
          </a:p>
        </p:txBody>
      </p:sp>
    </p:spTree>
    <p:extLst>
      <p:ext uri="{BB962C8B-B14F-4D97-AF65-F5344CB8AC3E}">
        <p14:creationId xmlns:p14="http://schemas.microsoft.com/office/powerpoint/2010/main" val="157056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90D2-C844-4926-8D42-3A4037013132}"/>
              </a:ext>
            </a:extLst>
          </p:cNvPr>
          <p:cNvSpPr>
            <a:spLocks noGrp="1"/>
          </p:cNvSpPr>
          <p:nvPr>
            <p:ph type="title"/>
          </p:nvPr>
        </p:nvSpPr>
        <p:spPr>
          <a:xfrm>
            <a:off x="0" y="18255"/>
            <a:ext cx="9144000" cy="972345"/>
          </a:xfrm>
        </p:spPr>
        <p:txBody>
          <a:bodyPr>
            <a:noAutofit/>
          </a:bodyPr>
          <a:lstStyle/>
          <a:p>
            <a:r>
              <a:rPr lang="en-GB" sz="3600" b="1" dirty="0">
                <a:solidFill>
                  <a:srgbClr val="3333FF"/>
                </a:solidFill>
                <a:latin typeface="Times New Roman" panose="02020603050405020304" pitchFamily="18" charset="0"/>
                <a:cs typeface="Times New Roman" panose="02020603050405020304" pitchFamily="18" charset="0"/>
              </a:rPr>
              <a:t>4.9. Hypothesis Testing Using Generalised Linear Model (GLM</a:t>
            </a:r>
            <a:r>
              <a:rPr lang="en-GB" sz="3600" b="1" dirty="0">
                <a:latin typeface="Times New Roman" panose="02020603050405020304" pitchFamily="18" charset="0"/>
                <a:cs typeface="Times New Roman" panose="02020603050405020304" pitchFamily="18" charset="0"/>
              </a:rPr>
              <a:t>)</a:t>
            </a:r>
            <a:endParaRPr lang="en-SL" sz="3600" b="1" dirty="0"/>
          </a:p>
        </p:txBody>
      </p:sp>
      <p:sp>
        <p:nvSpPr>
          <p:cNvPr id="4" name="Rectangle 3">
            <a:extLst>
              <a:ext uri="{FF2B5EF4-FFF2-40B4-BE49-F238E27FC236}">
                <a16:creationId xmlns:a16="http://schemas.microsoft.com/office/drawing/2014/main" id="{E309C8EC-B892-4871-BB3A-56CCDEED767F}"/>
              </a:ext>
            </a:extLst>
          </p:cNvPr>
          <p:cNvSpPr/>
          <p:nvPr/>
        </p:nvSpPr>
        <p:spPr>
          <a:xfrm>
            <a:off x="0" y="1447800"/>
            <a:ext cx="9144000" cy="3374770"/>
          </a:xfrm>
          <a:prstGeom prst="rect">
            <a:avLst/>
          </a:prstGeom>
        </p:spPr>
        <p:txBody>
          <a:bodyPr wrap="square">
            <a:spAutoFit/>
          </a:bodyPr>
          <a:lstStyle/>
          <a:p>
            <a:pPr>
              <a:lnSpc>
                <a:spcPct val="200000"/>
              </a:lnSpc>
            </a:pPr>
            <a:r>
              <a:rPr lang="en-GB" b="1" i="1" dirty="0">
                <a:solidFill>
                  <a:srgbClr val="3333FF"/>
                </a:solidFill>
                <a:latin typeface="Times New Roman" panose="02020603050405020304" pitchFamily="18" charset="0"/>
                <a:cs typeface="Times New Roman" panose="02020603050405020304" pitchFamily="18" charset="0"/>
              </a:rPr>
              <a:t>H</a:t>
            </a:r>
            <a:r>
              <a:rPr lang="en-GB" b="1" i="1" baseline="-25000" dirty="0">
                <a:solidFill>
                  <a:srgbClr val="3333FF"/>
                </a:solidFill>
                <a:latin typeface="Times New Roman" panose="02020603050405020304" pitchFamily="18" charset="0"/>
                <a:cs typeface="Times New Roman" panose="02020603050405020304" pitchFamily="18" charset="0"/>
              </a:rPr>
              <a:t>0</a:t>
            </a:r>
            <a:r>
              <a:rPr lang="en-GB" sz="2200" dirty="0">
                <a:latin typeface="Times New Roman" panose="02020603050405020304" pitchFamily="18" charset="0"/>
                <a:cs typeface="Times New Roman" panose="02020603050405020304" pitchFamily="18" charset="0"/>
              </a:rPr>
              <a:t>: Allocation of health workers per chiefdom in the district does not depend on the type of health facilities and  health professionals in the district.</a:t>
            </a:r>
          </a:p>
          <a:p>
            <a:pPr>
              <a:lnSpc>
                <a:spcPct val="200000"/>
              </a:lnSpc>
            </a:pPr>
            <a:endParaRPr lang="en-SL" sz="2200" dirty="0">
              <a:latin typeface="Times New Roman" panose="02020603050405020304" pitchFamily="18" charset="0"/>
              <a:cs typeface="Times New Roman" panose="02020603050405020304" pitchFamily="18" charset="0"/>
            </a:endParaRPr>
          </a:p>
          <a:p>
            <a:pPr>
              <a:lnSpc>
                <a:spcPct val="200000"/>
              </a:lnSpc>
            </a:pPr>
            <a:r>
              <a:rPr lang="en-GB" sz="2200" b="1" i="1" dirty="0">
                <a:solidFill>
                  <a:srgbClr val="3333FF"/>
                </a:solidFill>
                <a:latin typeface="Times New Roman" panose="02020603050405020304" pitchFamily="18" charset="0"/>
                <a:cs typeface="Times New Roman" panose="02020603050405020304" pitchFamily="18" charset="0"/>
              </a:rPr>
              <a:t>H</a:t>
            </a:r>
            <a:r>
              <a:rPr lang="en-GB" sz="2200" b="1" i="1" baseline="-25000" dirty="0">
                <a:solidFill>
                  <a:srgbClr val="3333FF"/>
                </a:solidFill>
                <a:latin typeface="Times New Roman" panose="02020603050405020304" pitchFamily="18" charset="0"/>
                <a:cs typeface="Times New Roman" panose="02020603050405020304" pitchFamily="18" charset="0"/>
              </a:rPr>
              <a:t>1</a:t>
            </a:r>
            <a:r>
              <a:rPr lang="en-GB" sz="2200" i="1" baseline="-25000" dirty="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Allocation of health workers per chiefdom in the district depends on the type of health facilities and health professionals in the district.</a:t>
            </a:r>
            <a:endParaRPr lang="en-SL"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537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C995A5-E7BF-4200-BB04-F4267A7C69E8}"/>
              </a:ext>
            </a:extLst>
          </p:cNvPr>
          <p:cNvSpPr>
            <a:spLocks noGrp="1"/>
          </p:cNvSpPr>
          <p:nvPr>
            <p:ph type="title"/>
          </p:nvPr>
        </p:nvSpPr>
        <p:spPr>
          <a:xfrm>
            <a:off x="0" y="0"/>
            <a:ext cx="5105400" cy="928468"/>
          </a:xfrm>
        </p:spPr>
        <p:txBody>
          <a:bodyPr>
            <a:noAutofit/>
          </a:bodyPr>
          <a:lstStyle/>
          <a:p>
            <a:pPr algn="l"/>
            <a:r>
              <a:rPr lang="en-GB" sz="3600" dirty="0">
                <a:solidFill>
                  <a:srgbClr val="3333FF"/>
                </a:solidFill>
                <a:latin typeface="Times New Roman" panose="02020603050405020304" pitchFamily="18" charset="0"/>
                <a:cs typeface="Times New Roman" panose="02020603050405020304" pitchFamily="18" charset="0"/>
              </a:rPr>
              <a:t>Hypothesis Testing  Cont.</a:t>
            </a:r>
            <a:br>
              <a:rPr lang="en-GB" sz="3600" dirty="0">
                <a:solidFill>
                  <a:srgbClr val="3333FF"/>
                </a:solidFill>
                <a:latin typeface="Times New Roman" panose="02020603050405020304" pitchFamily="18" charset="0"/>
                <a:cs typeface="Times New Roman" panose="02020603050405020304" pitchFamily="18" charset="0"/>
              </a:rPr>
            </a:br>
            <a:endParaRPr lang="en-SL" sz="3600" dirty="0">
              <a:solidFill>
                <a:srgbClr val="3333FF"/>
              </a:solidFill>
            </a:endParaRPr>
          </a:p>
        </p:txBody>
      </p:sp>
      <p:sp>
        <p:nvSpPr>
          <p:cNvPr id="5" name="Rectangle 4">
            <a:extLst>
              <a:ext uri="{FF2B5EF4-FFF2-40B4-BE49-F238E27FC236}">
                <a16:creationId xmlns:a16="http://schemas.microsoft.com/office/drawing/2014/main" id="{53B27212-5B06-465C-A381-4AA2DE488D83}"/>
              </a:ext>
            </a:extLst>
          </p:cNvPr>
          <p:cNvSpPr/>
          <p:nvPr/>
        </p:nvSpPr>
        <p:spPr>
          <a:xfrm>
            <a:off x="152400" y="1486032"/>
            <a:ext cx="8991600" cy="3374770"/>
          </a:xfrm>
          <a:prstGeom prst="rect">
            <a:avLst/>
          </a:prstGeom>
        </p:spPr>
        <p:txBody>
          <a:bodyPr wrap="square">
            <a:spAutoFit/>
          </a:bodyPr>
          <a:lstStyle/>
          <a:p>
            <a:pPr marL="342900" indent="-342900" algn="just">
              <a:lnSpc>
                <a:spcPct val="200000"/>
              </a:lnSpc>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For facility type CHC with β &lt; 0, the expected log count for a unit of professional staff decrease in CHC facility type by </a:t>
            </a:r>
            <a:r>
              <a:rPr lang="en-GB" sz="2200" dirty="0">
                <a:solidFill>
                  <a:srgbClr val="3333FF"/>
                </a:solidFill>
                <a:latin typeface="Times New Roman" panose="02020603050405020304" pitchFamily="18" charset="0"/>
                <a:cs typeface="Times New Roman" panose="02020603050405020304" pitchFamily="18" charset="0"/>
              </a:rPr>
              <a:t>0.642</a:t>
            </a:r>
            <a:r>
              <a:rPr lang="en-GB" sz="2200" dirty="0">
                <a:latin typeface="Times New Roman" panose="02020603050405020304" pitchFamily="18" charset="0"/>
                <a:cs typeface="Times New Roman" panose="02020603050405020304" pitchFamily="18" charset="0"/>
              </a:rPr>
              <a:t>.</a:t>
            </a:r>
          </a:p>
          <a:p>
            <a:pPr algn="just">
              <a:lnSpc>
                <a:spcPct val="200000"/>
              </a:lnSpc>
              <a:buClr>
                <a:srgbClr val="0000D0"/>
              </a:buClr>
            </a:pPr>
            <a:endParaRPr lang="en-GB" sz="2200" dirty="0">
              <a:latin typeface="Times New Roman" panose="02020603050405020304" pitchFamily="18" charset="0"/>
              <a:cs typeface="Times New Roman" panose="02020603050405020304" pitchFamily="18" charset="0"/>
            </a:endParaRPr>
          </a:p>
          <a:p>
            <a:pPr marL="342900" indent="-342900" algn="just">
              <a:lnSpc>
                <a:spcPct val="200000"/>
              </a:lnSpc>
              <a:buClr>
                <a:srgbClr val="0000D0"/>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For CHP with β &gt; 0, the expected log count for a unit of professional staff increase in CHP facility type by </a:t>
            </a:r>
            <a:r>
              <a:rPr lang="en-GB" sz="2200" dirty="0">
                <a:solidFill>
                  <a:srgbClr val="3333FF"/>
                </a:solidFill>
                <a:latin typeface="Times New Roman" panose="02020603050405020304" pitchFamily="18" charset="0"/>
                <a:cs typeface="Times New Roman" panose="02020603050405020304" pitchFamily="18" charset="0"/>
              </a:rPr>
              <a:t>0.043</a:t>
            </a:r>
            <a:r>
              <a:rPr lang="en-GB"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9266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D379-8FBA-491A-AEFD-DE71BAB3661B}"/>
              </a:ext>
            </a:extLst>
          </p:cNvPr>
          <p:cNvSpPr>
            <a:spLocks noGrp="1"/>
          </p:cNvSpPr>
          <p:nvPr>
            <p:ph type="title"/>
          </p:nvPr>
        </p:nvSpPr>
        <p:spPr>
          <a:xfrm>
            <a:off x="0" y="18255"/>
            <a:ext cx="8362950" cy="819945"/>
          </a:xfrm>
        </p:spPr>
        <p:txBody>
          <a:bodyPr>
            <a:normAutofit/>
          </a:bodyPr>
          <a:lstStyle/>
          <a:p>
            <a:r>
              <a:rPr lang="en-US" sz="3600" b="1" dirty="0">
                <a:solidFill>
                  <a:srgbClr val="3333FF"/>
                </a:solidFill>
                <a:latin typeface="Times New Roman" panose="02020603050405020304" pitchFamily="18" charset="0"/>
                <a:cs typeface="Times New Roman" panose="02020603050405020304" pitchFamily="18" charset="0"/>
              </a:rPr>
              <a:t>5. Conclusions</a:t>
            </a:r>
            <a:endParaRPr lang="en-SL" sz="3600" b="1" dirty="0">
              <a:solidFill>
                <a:srgbClr val="3333FF"/>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1340CA3-85B9-48C3-8BDB-D60FAEF3046C}"/>
              </a:ext>
            </a:extLst>
          </p:cNvPr>
          <p:cNvSpPr/>
          <p:nvPr/>
        </p:nvSpPr>
        <p:spPr>
          <a:xfrm>
            <a:off x="0" y="838200"/>
            <a:ext cx="9106486" cy="4849789"/>
          </a:xfrm>
          <a:prstGeom prst="rect">
            <a:avLst/>
          </a:prstGeom>
        </p:spPr>
        <p:txBody>
          <a:bodyPr wrap="square">
            <a:spAutoFit/>
          </a:bodyPr>
          <a:lstStyle/>
          <a:p>
            <a:pPr marL="1124100" lvl="1" indent="-342900" algn="just">
              <a:lnSpc>
                <a:spcPct val="170000"/>
              </a:lnSpc>
              <a:spcBef>
                <a:spcPts val="600"/>
              </a:spcBef>
              <a:buClr>
                <a:srgbClr val="1E1EB8"/>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cs typeface="Times New Roman" panose="02020603050405020304" pitchFamily="18" charset="0"/>
              </a:rPr>
              <a:t>Under-five mortality rate in the district remained high as it was above 150 deaths per 1,000 live births. </a:t>
            </a:r>
          </a:p>
          <a:p>
            <a:pPr marL="1124100" lvl="1" indent="-342900" algn="just">
              <a:lnSpc>
                <a:spcPct val="170000"/>
              </a:lnSpc>
              <a:spcBef>
                <a:spcPts val="600"/>
              </a:spcBef>
              <a:buClr>
                <a:srgbClr val="1E1EB8"/>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cs typeface="Times New Roman" panose="02020603050405020304" pitchFamily="18" charset="0"/>
              </a:rPr>
              <a:t>Maternal mortality ratio in the district remained high above 1,500 per 100,000 live births.</a:t>
            </a:r>
          </a:p>
          <a:p>
            <a:pPr marL="1124100" lvl="1" indent="-342900" algn="just">
              <a:lnSpc>
                <a:spcPct val="170000"/>
              </a:lnSpc>
              <a:spcBef>
                <a:spcPts val="600"/>
              </a:spcBef>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General Service Index (GSI) for all categories of health facilities was 55% .</a:t>
            </a:r>
          </a:p>
          <a:p>
            <a:pPr marL="1124100" lvl="1" indent="-342900" algn="just">
              <a:lnSpc>
                <a:spcPct val="170000"/>
              </a:lnSpc>
              <a:spcBef>
                <a:spcPts val="600"/>
              </a:spcBef>
              <a:buClr>
                <a:srgbClr val="1E1EB8"/>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rPr>
              <a:t>Coverage increase by FHCI intervention in the District will hit 100% for clean postnatal practices in 2025.</a:t>
            </a:r>
          </a:p>
        </p:txBody>
      </p:sp>
    </p:spTree>
    <p:extLst>
      <p:ext uri="{BB962C8B-B14F-4D97-AF65-F5344CB8AC3E}">
        <p14:creationId xmlns:p14="http://schemas.microsoft.com/office/powerpoint/2010/main" val="96026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0B22-0DDD-4A1C-A071-D974B6122CCF}"/>
              </a:ext>
            </a:extLst>
          </p:cNvPr>
          <p:cNvSpPr>
            <a:spLocks noGrp="1"/>
          </p:cNvSpPr>
          <p:nvPr>
            <p:ph type="title"/>
          </p:nvPr>
        </p:nvSpPr>
        <p:spPr>
          <a:xfrm>
            <a:off x="0" y="18256"/>
            <a:ext cx="7886700" cy="662782"/>
          </a:xfrm>
        </p:spPr>
        <p:txBody>
          <a:bodyPr/>
          <a:lstStyle/>
          <a:p>
            <a:r>
              <a:rPr lang="en-US" sz="3200" dirty="0">
                <a:solidFill>
                  <a:srgbClr val="0000D0"/>
                </a:solidFill>
                <a:latin typeface="Times New Roman" panose="02020603050405020304" pitchFamily="18" charset="0"/>
                <a:cs typeface="Times New Roman" panose="02020603050405020304" pitchFamily="18" charset="0"/>
              </a:rPr>
              <a:t>	 1.1. Background Cont</a:t>
            </a:r>
            <a:r>
              <a:rPr lang="en-US" sz="2800" dirty="0">
                <a:solidFill>
                  <a:srgbClr val="0000D0"/>
                </a:solidFill>
                <a:latin typeface="Times New Roman" panose="02020603050405020304" pitchFamily="18" charset="0"/>
                <a:cs typeface="Times New Roman" panose="02020603050405020304" pitchFamily="18" charset="0"/>
              </a:rPr>
              <a:t>.</a:t>
            </a:r>
            <a:endParaRPr lang="en-SL" dirty="0"/>
          </a:p>
        </p:txBody>
      </p:sp>
      <p:sp>
        <p:nvSpPr>
          <p:cNvPr id="3" name="Content Placeholder 2">
            <a:extLst>
              <a:ext uri="{FF2B5EF4-FFF2-40B4-BE49-F238E27FC236}">
                <a16:creationId xmlns:a16="http://schemas.microsoft.com/office/drawing/2014/main" id="{B7A02646-B1CD-4537-B456-C6DAC0EED9A7}"/>
              </a:ext>
            </a:extLst>
          </p:cNvPr>
          <p:cNvSpPr>
            <a:spLocks noGrp="1"/>
          </p:cNvSpPr>
          <p:nvPr>
            <p:ph idx="1"/>
          </p:nvPr>
        </p:nvSpPr>
        <p:spPr>
          <a:xfrm>
            <a:off x="0" y="630556"/>
            <a:ext cx="9067800" cy="5694044"/>
          </a:xfrm>
        </p:spPr>
        <p:txBody>
          <a:bodyPr>
            <a:normAutofit fontScale="92500" lnSpcReduction="20000"/>
          </a:bodyPr>
          <a:lstStyle/>
          <a:p>
            <a:pPr lvl="1" algn="just">
              <a:lnSpc>
                <a:spcPct val="150000"/>
              </a:lnSpc>
              <a:spcBef>
                <a:spcPts val="600"/>
              </a:spcBef>
              <a:buClr>
                <a:srgbClr val="3333FF"/>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FHCI aim was to ensure increased availability and utilization of quality healthcare services for pregnant and lactating women and under-five children in the country.</a:t>
            </a:r>
          </a:p>
          <a:p>
            <a:pPr lvl="1" algn="just">
              <a:lnSpc>
                <a:spcPct val="150000"/>
              </a:lnSpc>
              <a:spcBef>
                <a:spcPts val="600"/>
              </a:spcBef>
              <a:buClr>
                <a:srgbClr val="3333FF"/>
              </a:buClr>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Despite improvements, data show that maternal and U5MR remain unacceptably high, due largely to inadequate health care services and difficulties in accessing and utilising services.</a:t>
            </a:r>
          </a:p>
          <a:p>
            <a:pPr lvl="1" algn="just">
              <a:lnSpc>
                <a:spcPct val="150000"/>
              </a:lnSpc>
              <a:spcBef>
                <a:spcPts val="600"/>
              </a:spcBef>
              <a:buClr>
                <a:srgbClr val="3333FF"/>
              </a:buClr>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Patients entitled to free healthcare under FHCI persistently complained about being charged by healthcare workers or sent to private pharmacies to buy drugs (</a:t>
            </a:r>
            <a:r>
              <a:rPr lang="en-GB" sz="2400" dirty="0">
                <a:solidFill>
                  <a:srgbClr val="0000D0"/>
                </a:solidFill>
                <a:latin typeface="Times New Roman" panose="02020603050405020304" pitchFamily="18" charset="0"/>
                <a:cs typeface="Times New Roman" panose="02020603050405020304" pitchFamily="18" charset="0"/>
              </a:rPr>
              <a:t>Amnesty, 2011</a:t>
            </a:r>
            <a:r>
              <a:rPr lang="en-GB" sz="2400" dirty="0">
                <a:latin typeface="Times New Roman" panose="02020603050405020304" pitchFamily="18" charset="0"/>
                <a:cs typeface="Times New Roman" panose="02020603050405020304" pitchFamily="18" charset="0"/>
              </a:rPr>
              <a:t>).</a:t>
            </a:r>
          </a:p>
          <a:p>
            <a:pPr lvl="1" algn="just">
              <a:lnSpc>
                <a:spcPct val="150000"/>
              </a:lnSpc>
              <a:spcBef>
                <a:spcPts val="600"/>
              </a:spcBef>
              <a:buClr>
                <a:srgbClr val="3333FF"/>
              </a:buClr>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With these huge challenges confronting FHCI, there was the need to investigate the impact of the initiative on under-five mortality reduction after ten years of implementation</a:t>
            </a:r>
            <a:endParaRPr lang="en-GB" sz="2400" dirty="0"/>
          </a:p>
          <a:p>
            <a:endParaRPr lang="en-SL" dirty="0"/>
          </a:p>
        </p:txBody>
      </p:sp>
    </p:spTree>
    <p:extLst>
      <p:ext uri="{BB962C8B-B14F-4D97-AF65-F5344CB8AC3E}">
        <p14:creationId xmlns:p14="http://schemas.microsoft.com/office/powerpoint/2010/main" val="920530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0AC1-16EE-4660-93CA-28D396E58451}"/>
              </a:ext>
            </a:extLst>
          </p:cNvPr>
          <p:cNvSpPr>
            <a:spLocks noGrp="1"/>
          </p:cNvSpPr>
          <p:nvPr>
            <p:ph type="title"/>
          </p:nvPr>
        </p:nvSpPr>
        <p:spPr>
          <a:xfrm>
            <a:off x="16412" y="18256"/>
            <a:ext cx="3945988" cy="662782"/>
          </a:xfrm>
        </p:spPr>
        <p:txBody>
          <a:bodyPr/>
          <a:lstStyle/>
          <a:p>
            <a:r>
              <a:rPr lang="en-US" sz="3600" dirty="0">
                <a:solidFill>
                  <a:srgbClr val="3333FF"/>
                </a:solidFill>
                <a:latin typeface="Times New Roman" panose="02020603050405020304" pitchFamily="18" charset="0"/>
                <a:cs typeface="Times New Roman" panose="02020603050405020304" pitchFamily="18" charset="0"/>
              </a:rPr>
              <a:t>Conclusions  Cont.</a:t>
            </a:r>
            <a:endParaRPr lang="en-SL" dirty="0">
              <a:solidFill>
                <a:srgbClr val="3333FF"/>
              </a:solidFill>
            </a:endParaRPr>
          </a:p>
        </p:txBody>
      </p:sp>
      <p:sp>
        <p:nvSpPr>
          <p:cNvPr id="4" name="Rectangle 3">
            <a:extLst>
              <a:ext uri="{FF2B5EF4-FFF2-40B4-BE49-F238E27FC236}">
                <a16:creationId xmlns:a16="http://schemas.microsoft.com/office/drawing/2014/main" id="{B68AB0FA-F80C-48F3-A635-10DB2DCE2D7B}"/>
              </a:ext>
            </a:extLst>
          </p:cNvPr>
          <p:cNvSpPr/>
          <p:nvPr/>
        </p:nvSpPr>
        <p:spPr>
          <a:xfrm>
            <a:off x="46892" y="709173"/>
            <a:ext cx="9127588" cy="4672048"/>
          </a:xfrm>
          <a:prstGeom prst="rect">
            <a:avLst/>
          </a:prstGeom>
        </p:spPr>
        <p:txBody>
          <a:bodyPr wrap="square">
            <a:spAutoFit/>
          </a:bodyPr>
          <a:lstStyle/>
          <a:p>
            <a:pPr marL="742950" lvl="1" indent="-285750" algn="just">
              <a:lnSpc>
                <a:spcPct val="220000"/>
              </a:lnSpc>
              <a:spcBef>
                <a:spcPts val="600"/>
              </a:spcBef>
              <a:buClr>
                <a:srgbClr val="0000D0"/>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rPr>
              <a:t>FHCI has little effect  on the reduction of  child death in the district.</a:t>
            </a:r>
          </a:p>
          <a:p>
            <a:pPr marL="742950" lvl="1" indent="-285750" algn="just">
              <a:lnSpc>
                <a:spcPct val="220000"/>
              </a:lnSpc>
              <a:spcBef>
                <a:spcPts val="600"/>
              </a:spcBef>
              <a:buClr>
                <a:srgbClr val="0000D0"/>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rPr>
              <a:t>Child lives saved by FHCI intervention (total for 0–59 years) affected pregnancy.</a:t>
            </a:r>
          </a:p>
          <a:p>
            <a:pPr marL="742950" lvl="1" indent="-285750" algn="just">
              <a:lnSpc>
                <a:spcPct val="220000"/>
              </a:lnSpc>
              <a:spcBef>
                <a:spcPts val="600"/>
              </a:spcBef>
              <a:buClr>
                <a:srgbClr val="0000D0"/>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cs typeface="Times New Roman" panose="02020603050405020304" pitchFamily="18" charset="0"/>
              </a:rPr>
              <a:t>Child lives saved by FHCI intervention (total for 0–59 months) vaccines, affected good number of children in the district</a:t>
            </a:r>
          </a:p>
          <a:p>
            <a:pPr marL="742950" lvl="1" indent="-285750" algn="just">
              <a:lnSpc>
                <a:spcPct val="220000"/>
              </a:lnSpc>
              <a:spcBef>
                <a:spcPts val="600"/>
              </a:spcBef>
              <a:buClr>
                <a:srgbClr val="0000D0"/>
              </a:buClr>
              <a:buFont typeface="Wingdings" panose="05000000000000000000" pitchFamily="2" charset="2"/>
              <a:buChar char="Ø"/>
            </a:pPr>
            <a:r>
              <a:rPr lang="en-GB" sz="2200" dirty="0">
                <a:latin typeface="Times New Roman" panose="02020603050405020304" pitchFamily="18" charset="0"/>
                <a:ea typeface="Calibri" panose="020F0502020204030204" pitchFamily="34" charset="0"/>
                <a:cs typeface="Times New Roman" panose="02020603050405020304" pitchFamily="18" charset="0"/>
              </a:rPr>
              <a:t>Over 94% of health facilities had all child health services available.</a:t>
            </a:r>
          </a:p>
        </p:txBody>
      </p:sp>
    </p:spTree>
    <p:extLst>
      <p:ext uri="{BB962C8B-B14F-4D97-AF65-F5344CB8AC3E}">
        <p14:creationId xmlns:p14="http://schemas.microsoft.com/office/powerpoint/2010/main" val="365448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C2C9-60DF-4A7A-928A-1C1F948850BF}"/>
              </a:ext>
            </a:extLst>
          </p:cNvPr>
          <p:cNvSpPr>
            <a:spLocks noGrp="1"/>
          </p:cNvSpPr>
          <p:nvPr>
            <p:ph type="title"/>
          </p:nvPr>
        </p:nvSpPr>
        <p:spPr>
          <a:xfrm>
            <a:off x="152400" y="0"/>
            <a:ext cx="8686800" cy="819945"/>
          </a:xfrm>
        </p:spPr>
        <p:txBody>
          <a:bodyPr>
            <a:noAutofit/>
          </a:bodyPr>
          <a:lstStyle/>
          <a:p>
            <a:r>
              <a:rPr lang="en-US" sz="3600" b="1" dirty="0">
                <a:solidFill>
                  <a:srgbClr val="3333FF"/>
                </a:solidFill>
                <a:latin typeface="Times New Roman" panose="02020603050405020304" pitchFamily="18" charset="0"/>
                <a:cs typeface="Times New Roman" panose="02020603050405020304" pitchFamily="18" charset="0"/>
              </a:rPr>
              <a:t>6. Recommendations</a:t>
            </a:r>
            <a:endParaRPr lang="en-SL" sz="3600" b="1" dirty="0">
              <a:solidFill>
                <a:srgbClr val="3333FF"/>
              </a:solidFill>
            </a:endParaRPr>
          </a:p>
        </p:txBody>
      </p:sp>
      <p:sp>
        <p:nvSpPr>
          <p:cNvPr id="4" name="Rectangle 3">
            <a:extLst>
              <a:ext uri="{FF2B5EF4-FFF2-40B4-BE49-F238E27FC236}">
                <a16:creationId xmlns:a16="http://schemas.microsoft.com/office/drawing/2014/main" id="{0F89F9C8-0567-474B-9C9A-FF6EFC818C6C}"/>
              </a:ext>
            </a:extLst>
          </p:cNvPr>
          <p:cNvSpPr/>
          <p:nvPr/>
        </p:nvSpPr>
        <p:spPr>
          <a:xfrm>
            <a:off x="0" y="817600"/>
            <a:ext cx="9144000" cy="6834948"/>
          </a:xfrm>
          <a:prstGeom prst="rect">
            <a:avLst/>
          </a:prstGeom>
        </p:spPr>
        <p:txBody>
          <a:bodyPr wrap="square">
            <a:spAutoFit/>
          </a:bodyPr>
          <a:lstStyle/>
          <a:p>
            <a:pPr marL="800100" lvl="1" indent="-342900" algn="just">
              <a:lnSpc>
                <a:spcPct val="170000"/>
              </a:lnSpc>
              <a:spcBef>
                <a:spcPts val="600"/>
              </a:spcBef>
              <a:buClr>
                <a:srgbClr val="0000CC"/>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Government should strengthening capacity of DHMTs to plan, supervise and monitor FHCI programs.</a:t>
            </a:r>
          </a:p>
          <a:p>
            <a:pPr marL="800100" lvl="1" indent="-342900" algn="just">
              <a:lnSpc>
                <a:spcPct val="170000"/>
              </a:lnSpc>
              <a:spcBef>
                <a:spcPts val="600"/>
              </a:spcBef>
              <a:buClr>
                <a:srgbClr val="0000CC"/>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Government should develop desirable health financing strategy to provide coherence between FHCI and other standard health polices.</a:t>
            </a:r>
          </a:p>
          <a:p>
            <a:pPr marL="800100" lvl="1" indent="-342900" algn="just">
              <a:lnSpc>
                <a:spcPct val="170000"/>
              </a:lnSpc>
              <a:spcBef>
                <a:spcPts val="600"/>
              </a:spcBef>
              <a:buClr>
                <a:srgbClr val="0000CC"/>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Government should develop integrated sustainable packages to retain qualified staff in remote areas and cadres in short supply.</a:t>
            </a:r>
          </a:p>
          <a:p>
            <a:pPr marL="800100" lvl="1" indent="-342900" algn="just">
              <a:lnSpc>
                <a:spcPct val="170000"/>
              </a:lnSpc>
              <a:spcBef>
                <a:spcPts val="600"/>
              </a:spcBef>
              <a:buClr>
                <a:srgbClr val="0000CC"/>
              </a:buClr>
              <a:buFont typeface="Wingdings" panose="05000000000000000000" pitchFamily="2" charset="2"/>
              <a:buChar char="Ø"/>
            </a:pPr>
            <a:r>
              <a:rPr lang="en-GB" sz="2400" dirty="0">
                <a:latin typeface="Times New Roman" panose="02020603050405020304" pitchFamily="18" charset="0"/>
                <a:ea typeface="Times New Roman" panose="02020603050405020304" pitchFamily="18" charset="0"/>
              </a:rPr>
              <a:t>Conduct a systematic assessment into the leakages and stock-out of essential drugs.</a:t>
            </a:r>
            <a:endParaRPr lang="en-US" sz="2200" dirty="0">
              <a:latin typeface="Times New Roman" panose="02020603050405020304" pitchFamily="18" charset="0"/>
              <a:cs typeface="Times New Roman" panose="02020603050405020304" pitchFamily="18" charset="0"/>
            </a:endParaRPr>
          </a:p>
          <a:p>
            <a:pPr marL="800100" lvl="1" indent="-342900" algn="just">
              <a:lnSpc>
                <a:spcPct val="170000"/>
              </a:lnSpc>
              <a:spcBef>
                <a:spcPts val="600"/>
              </a:spcBef>
              <a:buClr>
                <a:srgbClr val="0000CC"/>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Need to introduce greater transparency and accountability in FHCI programs.</a:t>
            </a:r>
          </a:p>
          <a:p>
            <a:pPr lvl="1" algn="just">
              <a:lnSpc>
                <a:spcPct val="170000"/>
              </a:lnSpc>
              <a:spcBef>
                <a:spcPts val="600"/>
              </a:spcBef>
              <a:buClr>
                <a:srgbClr val="0000CC"/>
              </a:buCl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212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FDE9-968F-4790-A536-7C309B33E010}"/>
              </a:ext>
            </a:extLst>
          </p:cNvPr>
          <p:cNvSpPr>
            <a:spLocks noGrp="1"/>
          </p:cNvSpPr>
          <p:nvPr>
            <p:ph type="title"/>
          </p:nvPr>
        </p:nvSpPr>
        <p:spPr>
          <a:xfrm>
            <a:off x="0" y="18256"/>
            <a:ext cx="4343400" cy="662782"/>
          </a:xfrm>
        </p:spPr>
        <p:txBody>
          <a:bodyPr>
            <a:normAutofit/>
          </a:bodyPr>
          <a:lstStyle/>
          <a:p>
            <a:r>
              <a:rPr lang="en-GB" altLang="en-SL" sz="3600" b="1" dirty="0">
                <a:solidFill>
                  <a:srgbClr val="3333FF"/>
                </a:solidFill>
                <a:latin typeface="Times New Roman" panose="02020603050405020304" pitchFamily="18" charset="0"/>
                <a:ea typeface="MS Gothic" panose="020B0609070205080204" pitchFamily="49" charset="-128"/>
                <a:cs typeface="Times New Roman" panose="02020603050405020304" pitchFamily="18" charset="0"/>
              </a:rPr>
              <a:t>7.Bibliography</a:t>
            </a:r>
            <a:endParaRPr lang="en-SL" sz="3600" b="1" dirty="0">
              <a:solidFill>
                <a:srgbClr val="3333FF"/>
              </a:solidFill>
            </a:endParaRPr>
          </a:p>
        </p:txBody>
      </p:sp>
      <p:sp>
        <p:nvSpPr>
          <p:cNvPr id="4" name="Rectangle 3">
            <a:extLst>
              <a:ext uri="{FF2B5EF4-FFF2-40B4-BE49-F238E27FC236}">
                <a16:creationId xmlns:a16="http://schemas.microsoft.com/office/drawing/2014/main" id="{0A599413-4DDA-4100-B667-41D62021AF15}"/>
              </a:ext>
            </a:extLst>
          </p:cNvPr>
          <p:cNvSpPr/>
          <p:nvPr/>
        </p:nvSpPr>
        <p:spPr>
          <a:xfrm>
            <a:off x="0" y="681038"/>
            <a:ext cx="9144000" cy="5861285"/>
          </a:xfrm>
          <a:prstGeom prst="rect">
            <a:avLst/>
          </a:prstGeom>
        </p:spPr>
        <p:txBody>
          <a:bodyPr wrap="square">
            <a:spAutoFit/>
          </a:bodyPr>
          <a:lstStyle/>
          <a:p>
            <a:pPr marL="457200" indent="-457200" algn="just">
              <a:lnSpc>
                <a:spcPct val="170000"/>
              </a:lnSpc>
            </a:pPr>
            <a:r>
              <a:rPr lang="en-GB" sz="1400" dirty="0">
                <a:latin typeface="Times New Roman" panose="02020603050405020304" pitchFamily="18" charset="0"/>
                <a:ea typeface="Calibri" panose="020F0502020204030204" pitchFamily="34" charset="0"/>
                <a:cs typeface="Times New Roman" panose="02020603050405020304" pitchFamily="18" charset="0"/>
              </a:rPr>
              <a:t>Abyonga-Orem, J. K. (2008). maintaining quality of health services after abolition of user fees: A Uganda case study. </a:t>
            </a:r>
            <a:r>
              <a:rPr lang="en-GB" sz="1400" i="1" dirty="0">
                <a:latin typeface="Times New Roman" panose="02020603050405020304" pitchFamily="18" charset="0"/>
                <a:ea typeface="Calibri" panose="020F0502020204030204" pitchFamily="34" charset="0"/>
                <a:cs typeface="Times New Roman" panose="02020603050405020304" pitchFamily="18" charset="0"/>
              </a:rPr>
              <a:t>BMC Health Service Research, 102</a:t>
            </a:r>
            <a:r>
              <a:rPr lang="en-GB" sz="1400" dirty="0">
                <a:latin typeface="Times New Roman" panose="02020603050405020304" pitchFamily="18" charset="0"/>
                <a:ea typeface="Calibri" panose="020F0502020204030204" pitchFamily="34" charset="0"/>
                <a:cs typeface="Times New Roman" panose="02020603050405020304" pitchFamily="18" charset="0"/>
              </a:rPr>
              <a:t>(8), 1478-6967.</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err="1">
                <a:latin typeface="Times New Roman" panose="02020603050405020304" pitchFamily="18" charset="0"/>
                <a:ea typeface="Calibri" panose="020F0502020204030204" pitchFamily="34" charset="0"/>
                <a:cs typeface="Times New Roman" panose="02020603050405020304" pitchFamily="18" charset="0"/>
              </a:rPr>
              <a:t>Afolayan</a:t>
            </a:r>
            <a:r>
              <a:rPr lang="en-GB" sz="1400" dirty="0">
                <a:latin typeface="Times New Roman" panose="02020603050405020304" pitchFamily="18" charset="0"/>
                <a:ea typeface="Calibri" panose="020F0502020204030204" pitchFamily="34" charset="0"/>
                <a:cs typeface="Times New Roman" panose="02020603050405020304" pitchFamily="18" charset="0"/>
              </a:rPr>
              <a:t>, A., &amp; IOM. (2009). </a:t>
            </a:r>
            <a:r>
              <a:rPr lang="en-GB" sz="1400" i="1" dirty="0">
                <a:latin typeface="Times New Roman" panose="02020603050405020304" pitchFamily="18" charset="0"/>
                <a:ea typeface="Calibri" panose="020F0502020204030204" pitchFamily="34" charset="0"/>
                <a:cs typeface="Times New Roman" panose="02020603050405020304" pitchFamily="18" charset="0"/>
              </a:rPr>
              <a:t>Migration in Nigeria; A Country Profile 2009.</a:t>
            </a:r>
            <a:r>
              <a:rPr lang="en-GB" sz="1400" dirty="0">
                <a:latin typeface="Times New Roman" panose="02020603050405020304" pitchFamily="18" charset="0"/>
                <a:ea typeface="Calibri" panose="020F0502020204030204" pitchFamily="34" charset="0"/>
                <a:cs typeface="Times New Roman" panose="02020603050405020304" pitchFamily="18" charset="0"/>
              </a:rPr>
              <a:t> Geneva: International Organization for Migration.</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err="1">
                <a:latin typeface="Times New Roman" panose="02020603050405020304" pitchFamily="18" charset="0"/>
                <a:ea typeface="Calibri" panose="020F0502020204030204" pitchFamily="34" charset="0"/>
                <a:cs typeface="Times New Roman" panose="02020603050405020304" pitchFamily="18" charset="0"/>
              </a:rPr>
              <a:t>Amieva</a:t>
            </a:r>
            <a:r>
              <a:rPr lang="en-GB" sz="1400" dirty="0">
                <a:latin typeface="Times New Roman" panose="02020603050405020304" pitchFamily="18" charset="0"/>
                <a:ea typeface="Calibri" panose="020F0502020204030204" pitchFamily="34" charset="0"/>
                <a:cs typeface="Times New Roman" panose="02020603050405020304" pitchFamily="18" charset="0"/>
              </a:rPr>
              <a:t>, M. (2005). Important bacterial gastrointestinal pathogens in children: a pathogenesis perspective. </a:t>
            </a:r>
            <a:r>
              <a:rPr lang="en-GB" sz="1400" i="1" dirty="0">
                <a:latin typeface="Times New Roman" panose="02020603050405020304" pitchFamily="18" charset="0"/>
                <a:ea typeface="Calibri" panose="020F0502020204030204" pitchFamily="34" charset="0"/>
                <a:cs typeface="Times New Roman" panose="02020603050405020304" pitchFamily="18" charset="0"/>
              </a:rPr>
              <a:t>52</a:t>
            </a:r>
            <a:r>
              <a:rPr lang="en-GB" sz="1400" dirty="0">
                <a:latin typeface="Times New Roman" panose="02020603050405020304" pitchFamily="18" charset="0"/>
                <a:ea typeface="Calibri" panose="020F0502020204030204" pitchFamily="34" charset="0"/>
                <a:cs typeface="Times New Roman" panose="02020603050405020304" pitchFamily="18" charset="0"/>
              </a:rPr>
              <a:t>(6), 749-77.</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a:latin typeface="Times New Roman" panose="02020603050405020304" pitchFamily="18" charset="0"/>
                <a:ea typeface="Calibri" panose="020F0502020204030204" pitchFamily="34" charset="0"/>
                <a:cs typeface="Times New Roman" panose="02020603050405020304" pitchFamily="18" charset="0"/>
              </a:rPr>
              <a:t>Amnesty International. (2011). </a:t>
            </a:r>
            <a:r>
              <a:rPr lang="en-GB" sz="1400" i="1" dirty="0">
                <a:latin typeface="Times New Roman" panose="02020603050405020304" pitchFamily="18" charset="0"/>
                <a:ea typeface="Calibri" panose="020F0502020204030204" pitchFamily="34" charset="0"/>
                <a:cs typeface="Times New Roman" panose="02020603050405020304" pitchFamily="18" charset="0"/>
              </a:rPr>
              <a:t>Amnesty International Annual Report 2011.</a:t>
            </a:r>
            <a:r>
              <a:rPr lang="en-GB" sz="1400" dirty="0">
                <a:latin typeface="Times New Roman" panose="02020603050405020304" pitchFamily="18" charset="0"/>
                <a:ea typeface="Calibri" panose="020F0502020204030204" pitchFamily="34" charset="0"/>
                <a:cs typeface="Times New Roman" panose="02020603050405020304" pitchFamily="18" charset="0"/>
              </a:rPr>
              <a:t> Amnesty International.</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a:latin typeface="Times New Roman" panose="02020603050405020304" pitchFamily="18" charset="0"/>
                <a:ea typeface="Calibri" panose="020F0502020204030204" pitchFamily="34" charset="0"/>
                <a:cs typeface="Times New Roman" panose="02020603050405020304" pitchFamily="18" charset="0"/>
              </a:rPr>
              <a:t>Amnesty International. (2017). </a:t>
            </a:r>
            <a:r>
              <a:rPr lang="en-GB" sz="1400" i="1" dirty="0">
                <a:latin typeface="Times New Roman" panose="02020603050405020304" pitchFamily="18" charset="0"/>
                <a:ea typeface="Calibri" panose="020F0502020204030204" pitchFamily="34" charset="0"/>
                <a:cs typeface="Times New Roman" panose="02020603050405020304" pitchFamily="18" charset="0"/>
              </a:rPr>
              <a:t>Amnesty International Report 2016/17.</a:t>
            </a:r>
            <a:r>
              <a:rPr lang="en-GB" sz="1400" dirty="0">
                <a:latin typeface="Times New Roman" panose="02020603050405020304" pitchFamily="18" charset="0"/>
                <a:ea typeface="Calibri" panose="020F0502020204030204" pitchFamily="34" charset="0"/>
                <a:cs typeface="Times New Roman" panose="02020603050405020304" pitchFamily="18" charset="0"/>
              </a:rPr>
              <a:t> Amnesty International.</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a:latin typeface="Times New Roman" panose="02020603050405020304" pitchFamily="18" charset="0"/>
                <a:ea typeface="Calibri" panose="020F0502020204030204" pitchFamily="34" charset="0"/>
                <a:cs typeface="Times New Roman" panose="02020603050405020304" pitchFamily="18" charset="0"/>
              </a:rPr>
              <a:t>Bank, W. (1994). </a:t>
            </a:r>
            <a:r>
              <a:rPr lang="en-GB" sz="1400" i="1" dirty="0">
                <a:latin typeface="Times New Roman" panose="02020603050405020304" pitchFamily="18" charset="0"/>
                <a:ea typeface="Calibri" panose="020F0502020204030204" pitchFamily="34" charset="0"/>
                <a:cs typeface="Times New Roman" panose="02020603050405020304" pitchFamily="18" charset="0"/>
              </a:rPr>
              <a:t>World Development Report : Infrastructure for Development.</a:t>
            </a:r>
            <a:r>
              <a:rPr lang="en-GB" sz="1400" dirty="0">
                <a:latin typeface="Times New Roman" panose="02020603050405020304" pitchFamily="18" charset="0"/>
                <a:ea typeface="Calibri" panose="020F0502020204030204" pitchFamily="34" charset="0"/>
                <a:cs typeface="Times New Roman" panose="02020603050405020304" pitchFamily="18" charset="0"/>
              </a:rPr>
              <a:t> New York: Oxford University Press.</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a:latin typeface="Times New Roman" panose="02020603050405020304" pitchFamily="18" charset="0"/>
                <a:ea typeface="Calibri" panose="020F0502020204030204" pitchFamily="34" charset="0"/>
                <a:cs typeface="Times New Roman" panose="02020603050405020304" pitchFamily="18" charset="0"/>
              </a:rPr>
              <a:t>Bank, W. (2007). </a:t>
            </a:r>
            <a:r>
              <a:rPr lang="en-GB" sz="1400" i="1" dirty="0">
                <a:latin typeface="Times New Roman" panose="02020603050405020304" pitchFamily="18" charset="0"/>
                <a:ea typeface="Calibri" panose="020F0502020204030204" pitchFamily="34" charset="0"/>
                <a:cs typeface="Times New Roman" panose="02020603050405020304" pitchFamily="18" charset="0"/>
              </a:rPr>
              <a:t>World Bank Annual Report, 2007.</a:t>
            </a:r>
            <a:r>
              <a:rPr lang="en-GB" sz="1400" dirty="0">
                <a:latin typeface="Times New Roman" panose="02020603050405020304" pitchFamily="18" charset="0"/>
                <a:ea typeface="Calibri" panose="020F0502020204030204" pitchFamily="34" charset="0"/>
                <a:cs typeface="Times New Roman" panose="02020603050405020304" pitchFamily="18" charset="0"/>
              </a:rPr>
              <a:t> USA: World Bank.</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err="1">
                <a:latin typeface="Times New Roman" panose="02020603050405020304" pitchFamily="18" charset="0"/>
                <a:ea typeface="Calibri" panose="020F0502020204030204" pitchFamily="34" charset="0"/>
                <a:cs typeface="Times New Roman" panose="02020603050405020304" pitchFamily="18" charset="0"/>
              </a:rPr>
              <a:t>Baqui</a:t>
            </a:r>
            <a:r>
              <a:rPr lang="en-GB" sz="1400" dirty="0">
                <a:latin typeface="Times New Roman" panose="02020603050405020304" pitchFamily="18" charset="0"/>
                <a:ea typeface="Calibri" panose="020F0502020204030204" pitchFamily="34" charset="0"/>
                <a:cs typeface="Times New Roman" panose="02020603050405020304" pitchFamily="18" charset="0"/>
              </a:rPr>
              <a:t> AH, B. R. (2002). Effect of Zinc Supplementation Started During Diarrhoea on Morbidity and Mortality in Bangladeshi Children: Community Randomised Trial. </a:t>
            </a:r>
            <a:r>
              <a:rPr lang="en-GB" sz="1400" i="1" dirty="0">
                <a:latin typeface="Times New Roman" panose="02020603050405020304" pitchFamily="18" charset="0"/>
                <a:ea typeface="Calibri" panose="020F0502020204030204" pitchFamily="34" charset="0"/>
                <a:cs typeface="Times New Roman" panose="02020603050405020304" pitchFamily="18" charset="0"/>
              </a:rPr>
              <a:t>BMJ, 325</a:t>
            </a:r>
            <a:r>
              <a:rPr lang="en-GB" sz="1400" dirty="0">
                <a:latin typeface="Times New Roman" panose="02020603050405020304" pitchFamily="18" charset="0"/>
                <a:ea typeface="Calibri" panose="020F0502020204030204" pitchFamily="34" charset="0"/>
                <a:cs typeface="Times New Roman" panose="02020603050405020304" pitchFamily="18" charset="0"/>
              </a:rPr>
              <a:t>(7372), 1059.</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err="1">
                <a:latin typeface="Times New Roman" panose="02020603050405020304" pitchFamily="18" charset="0"/>
                <a:ea typeface="Calibri" panose="020F0502020204030204" pitchFamily="34" charset="0"/>
                <a:cs typeface="Times New Roman" panose="02020603050405020304" pitchFamily="18" charset="0"/>
              </a:rPr>
              <a:t>Bauch</a:t>
            </a:r>
            <a:r>
              <a:rPr lang="en-GB" sz="1400" dirty="0">
                <a:latin typeface="Times New Roman" panose="02020603050405020304" pitchFamily="18" charset="0"/>
                <a:ea typeface="Calibri" panose="020F0502020204030204" pitchFamily="34" charset="0"/>
                <a:cs typeface="Times New Roman" panose="02020603050405020304" pitchFamily="18" charset="0"/>
              </a:rPr>
              <a:t>, C. a. (2003). “Interepidemic Intervals in Forced and Unforced SIR models” Dynamical Systems and Their Applications in Biology. </a:t>
            </a:r>
            <a:r>
              <a:rPr lang="en-GB" sz="1400" i="1" dirty="0">
                <a:latin typeface="Times New Roman" panose="02020603050405020304" pitchFamily="18" charset="0"/>
                <a:ea typeface="Calibri" panose="020F0502020204030204" pitchFamily="34" charset="0"/>
                <a:cs typeface="Times New Roman" panose="02020603050405020304" pitchFamily="18" charset="0"/>
              </a:rPr>
              <a:t>American Mathematical Society., 36</a:t>
            </a:r>
            <a:r>
              <a:rPr lang="en-GB" sz="1400" dirty="0">
                <a:latin typeface="Times New Roman" panose="02020603050405020304" pitchFamily="18" charset="0"/>
                <a:ea typeface="Calibri" panose="020F0502020204030204" pitchFamily="34" charset="0"/>
                <a:cs typeface="Times New Roman" panose="02020603050405020304" pitchFamily="18" charset="0"/>
              </a:rPr>
              <a:t>(10), 1090.</a:t>
            </a:r>
            <a:endParaRPr lang="en-SL" sz="1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70000"/>
              </a:lnSpc>
            </a:pPr>
            <a:r>
              <a:rPr lang="en-GB" sz="1400" dirty="0">
                <a:latin typeface="Times New Roman" panose="02020603050405020304" pitchFamily="18" charset="0"/>
                <a:ea typeface="Calibri" panose="020F0502020204030204" pitchFamily="34" charset="0"/>
                <a:cs typeface="Times New Roman" panose="02020603050405020304" pitchFamily="18" charset="0"/>
              </a:rPr>
              <a:t>Bhandari N, M. S. (2008). Effectiveness of Zinc Supplementation Plus Oral Rehydration Salts Compared with Oral Rehydration Salts Alone as a Treatment for Acute </a:t>
            </a:r>
            <a:r>
              <a:rPr lang="en-GB" sz="1400" dirty="0" err="1">
                <a:latin typeface="Times New Roman" panose="02020603050405020304" pitchFamily="18" charset="0"/>
                <a:ea typeface="Calibri" panose="020F0502020204030204" pitchFamily="34" charset="0"/>
                <a:cs typeface="Times New Roman" panose="02020603050405020304" pitchFamily="18" charset="0"/>
              </a:rPr>
              <a:t>Diarrhea</a:t>
            </a:r>
            <a:r>
              <a:rPr lang="en-GB" sz="1400" dirty="0">
                <a:latin typeface="Times New Roman" panose="02020603050405020304" pitchFamily="18" charset="0"/>
                <a:ea typeface="Calibri" panose="020F0502020204030204" pitchFamily="34" charset="0"/>
                <a:cs typeface="Times New Roman" panose="02020603050405020304" pitchFamily="18" charset="0"/>
              </a:rPr>
              <a:t> in a Primary Care Setting: A Custer Randomized </a:t>
            </a:r>
            <a:r>
              <a:rPr lang="en-GB" sz="1200" dirty="0">
                <a:latin typeface="Times New Roman" panose="02020603050405020304" pitchFamily="18" charset="0"/>
                <a:ea typeface="Calibri" panose="020F0502020204030204" pitchFamily="34" charset="0"/>
                <a:cs typeface="Times New Roman" panose="02020603050405020304" pitchFamily="18" charset="0"/>
              </a:rPr>
              <a:t>Trial. </a:t>
            </a:r>
            <a:r>
              <a:rPr lang="en-GB" sz="1200" i="1" dirty="0" err="1">
                <a:latin typeface="Times New Roman" panose="02020603050405020304" pitchFamily="18" charset="0"/>
                <a:ea typeface="Calibri" panose="020F0502020204030204" pitchFamily="34" charset="0"/>
                <a:cs typeface="Times New Roman" panose="02020603050405020304" pitchFamily="18" charset="0"/>
              </a:rPr>
              <a:t>Pediatrics</a:t>
            </a:r>
            <a:r>
              <a:rPr lang="en-GB" sz="1200" i="1" dirty="0">
                <a:latin typeface="Times New Roman" panose="02020603050405020304" pitchFamily="18" charset="0"/>
                <a:ea typeface="Calibri" panose="020F0502020204030204" pitchFamily="34" charset="0"/>
                <a:cs typeface="Times New Roman" panose="02020603050405020304" pitchFamily="18" charset="0"/>
              </a:rPr>
              <a:t>, 121</a:t>
            </a:r>
            <a:r>
              <a:rPr lang="en-GB" sz="1200" dirty="0">
                <a:latin typeface="Times New Roman" panose="02020603050405020304" pitchFamily="18" charset="0"/>
                <a:ea typeface="Calibri" panose="020F0502020204030204" pitchFamily="34" charset="0"/>
                <a:cs typeface="Times New Roman" panose="02020603050405020304" pitchFamily="18" charset="0"/>
              </a:rPr>
              <a:t>(5), e1279-85.</a:t>
            </a:r>
            <a:endParaRPr lang="en-SL"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958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029200"/>
          </a:xfrm>
          <a:ln w="50800" cmpd="dbl">
            <a:solidFill>
              <a:srgbClr val="A50021"/>
            </a:solidFill>
          </a:ln>
        </p:spPr>
        <p:txBody>
          <a:bodyPr>
            <a:noAutofit/>
          </a:bodyPr>
          <a:lstStyle/>
          <a:p>
            <a:pPr marL="0" indent="0" algn="ctr">
              <a:lnSpc>
                <a:spcPct val="100000"/>
              </a:lnSpc>
              <a:spcBef>
                <a:spcPts val="0"/>
              </a:spcBef>
              <a:buNone/>
            </a:pPr>
            <a:r>
              <a:rPr lang="en-US" sz="15000" b="1" dirty="0">
                <a:solidFill>
                  <a:srgbClr val="3333FF"/>
                </a:solidFill>
                <a:latin typeface="Edwardian Script ITC" panose="030303020407070D0804" pitchFamily="66" charset="0"/>
              </a:rPr>
              <a:t>Thank you  Very Much!</a:t>
            </a:r>
          </a:p>
        </p:txBody>
      </p:sp>
    </p:spTree>
    <p:extLst>
      <p:ext uri="{BB962C8B-B14F-4D97-AF65-F5344CB8AC3E}">
        <p14:creationId xmlns:p14="http://schemas.microsoft.com/office/powerpoint/2010/main" val="100062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2C2B-C369-4B27-B37D-66A82C40192F}"/>
              </a:ext>
            </a:extLst>
          </p:cNvPr>
          <p:cNvSpPr>
            <a:spLocks noGrp="1"/>
          </p:cNvSpPr>
          <p:nvPr>
            <p:ph type="title"/>
          </p:nvPr>
        </p:nvSpPr>
        <p:spPr>
          <a:xfrm>
            <a:off x="0" y="18256"/>
            <a:ext cx="8515350" cy="662782"/>
          </a:xfrm>
        </p:spPr>
        <p:txBody>
          <a:bodyPr>
            <a:noAutofit/>
          </a:bodyPr>
          <a:lstStyle/>
          <a:p>
            <a:r>
              <a:rPr lang="en-GB" sz="3600" b="1" dirty="0">
                <a:solidFill>
                  <a:srgbClr val="0000D0"/>
                </a:solidFill>
                <a:latin typeface="Times New Roman" panose="02020603050405020304" pitchFamily="18" charset="0"/>
                <a:cs typeface="Times New Roman" panose="02020603050405020304" pitchFamily="18" charset="0"/>
              </a:rPr>
              <a:t>1.2. Research Questions</a:t>
            </a:r>
            <a:endParaRPr lang="en-SL" sz="3600" b="1" dirty="0">
              <a:solidFill>
                <a:srgbClr val="0000D0"/>
              </a:solidFill>
            </a:endParaRPr>
          </a:p>
        </p:txBody>
      </p:sp>
      <p:sp>
        <p:nvSpPr>
          <p:cNvPr id="3" name="Content Placeholder 2">
            <a:extLst>
              <a:ext uri="{FF2B5EF4-FFF2-40B4-BE49-F238E27FC236}">
                <a16:creationId xmlns:a16="http://schemas.microsoft.com/office/drawing/2014/main" id="{9CBBF0D0-987E-4B8C-9635-521E5AEEBBDB}"/>
              </a:ext>
            </a:extLst>
          </p:cNvPr>
          <p:cNvSpPr>
            <a:spLocks noGrp="1"/>
          </p:cNvSpPr>
          <p:nvPr>
            <p:ph idx="1"/>
          </p:nvPr>
        </p:nvSpPr>
        <p:spPr>
          <a:xfrm>
            <a:off x="76200" y="681038"/>
            <a:ext cx="9067800" cy="5643562"/>
          </a:xfrm>
        </p:spPr>
        <p:txBody>
          <a:bodyPr>
            <a:normAutofit/>
          </a:bodyPr>
          <a:lstStyle/>
          <a:p>
            <a:pPr lvl="1" algn="just">
              <a:lnSpc>
                <a:spcPct val="16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What are the effects of FHCI on under-five children in Moyamba District?</a:t>
            </a:r>
          </a:p>
          <a:p>
            <a:pPr lvl="1" algn="just">
              <a:lnSpc>
                <a:spcPct val="16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What are the effects of FHCI on health services utilization in Moyamba District?</a:t>
            </a:r>
            <a:endParaRPr lang="en-US" sz="2200" dirty="0">
              <a:latin typeface="Times New Roman" panose="02020603050405020304" pitchFamily="18" charset="0"/>
              <a:cs typeface="Times New Roman" panose="02020603050405020304" pitchFamily="18" charset="0"/>
            </a:endParaRPr>
          </a:p>
          <a:p>
            <a:pPr lvl="1" algn="just">
              <a:lnSpc>
                <a:spcPct val="16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What are the potential impacts of scaling up FHCI intervention via use of Life Saving Tools (</a:t>
            </a:r>
            <a:r>
              <a:rPr lang="en-GB" sz="2200" dirty="0" err="1">
                <a:latin typeface="Times New Roman" panose="02020603050405020304" pitchFamily="18" charset="0"/>
                <a:cs typeface="Times New Roman" panose="02020603050405020304" pitchFamily="18" charset="0"/>
              </a:rPr>
              <a:t>LiSTs</a:t>
            </a:r>
            <a:r>
              <a:rPr lang="en-GB"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lvl="1" algn="just">
              <a:lnSpc>
                <a:spcPct val="16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How appropriate are Generalized Linear Models (GLMs) for testing if health deployment in a chiefdom is driven by the type of health facilities/professionals in the district</a:t>
            </a:r>
            <a:endParaRPr lang="en-US" sz="2200" b="1" dirty="0">
              <a:solidFill>
                <a:srgbClr val="FF0000"/>
              </a:solidFill>
              <a:latin typeface="Times New Roman" charset="0"/>
              <a:ea typeface="Times New Roman" charset="0"/>
              <a:cs typeface="Times New Roman" charset="0"/>
            </a:endParaRPr>
          </a:p>
          <a:p>
            <a:endParaRPr lang="en-SL" dirty="0"/>
          </a:p>
        </p:txBody>
      </p:sp>
    </p:spTree>
    <p:extLst>
      <p:ext uri="{BB962C8B-B14F-4D97-AF65-F5344CB8AC3E}">
        <p14:creationId xmlns:p14="http://schemas.microsoft.com/office/powerpoint/2010/main" val="68438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F7F0-FA5D-4B6F-A431-BE33B68267F8}"/>
              </a:ext>
            </a:extLst>
          </p:cNvPr>
          <p:cNvSpPr>
            <a:spLocks noGrp="1"/>
          </p:cNvSpPr>
          <p:nvPr>
            <p:ph type="title"/>
          </p:nvPr>
        </p:nvSpPr>
        <p:spPr>
          <a:xfrm>
            <a:off x="76200" y="18255"/>
            <a:ext cx="7886700" cy="896145"/>
          </a:xfrm>
        </p:spPr>
        <p:txBody>
          <a:bodyPr>
            <a:normAutofit fontScale="90000"/>
          </a:bodyPr>
          <a:lstStyle/>
          <a:p>
            <a:r>
              <a:rPr lang="en-US" sz="4000" b="1" dirty="0">
                <a:solidFill>
                  <a:srgbClr val="0000D0"/>
                </a:solidFill>
                <a:latin typeface="Times New Roman" charset="0"/>
                <a:ea typeface="Times New Roman" charset="0"/>
                <a:cs typeface="Times New Roman" charset="0"/>
              </a:rPr>
              <a:t>1.3. Aim of Study</a:t>
            </a:r>
            <a:br>
              <a:rPr lang="en-US" sz="3600" b="1" dirty="0">
                <a:latin typeface="Times New Roman" charset="0"/>
                <a:ea typeface="Times New Roman" charset="0"/>
                <a:cs typeface="Times New Roman" charset="0"/>
              </a:rPr>
            </a:br>
            <a:endParaRPr lang="en-SL" dirty="0"/>
          </a:p>
        </p:txBody>
      </p:sp>
      <p:sp>
        <p:nvSpPr>
          <p:cNvPr id="3" name="Content Placeholder 2">
            <a:extLst>
              <a:ext uri="{FF2B5EF4-FFF2-40B4-BE49-F238E27FC236}">
                <a16:creationId xmlns:a16="http://schemas.microsoft.com/office/drawing/2014/main" id="{D4C65717-F937-4001-BE35-FD7EC6D25489}"/>
              </a:ext>
            </a:extLst>
          </p:cNvPr>
          <p:cNvSpPr>
            <a:spLocks noGrp="1"/>
          </p:cNvSpPr>
          <p:nvPr>
            <p:ph idx="1"/>
          </p:nvPr>
        </p:nvSpPr>
        <p:spPr>
          <a:xfrm>
            <a:off x="0" y="457200"/>
            <a:ext cx="9067800" cy="5943600"/>
          </a:xfrm>
        </p:spPr>
        <p:txBody>
          <a:bodyPr>
            <a:normAutofit/>
          </a:bodyPr>
          <a:lstStyle/>
          <a:p>
            <a:pPr lvl="1" algn="just">
              <a:lnSpc>
                <a:spcPct val="220000"/>
              </a:lnSpc>
              <a:buClr>
                <a:srgbClr val="1E1EB8"/>
              </a:buClr>
              <a:buFont typeface="Wingdings" panose="05000000000000000000" pitchFamily="2" charset="2"/>
              <a:buChar char="Ø"/>
            </a:pPr>
            <a:r>
              <a:rPr lang="en-GB" sz="2500" dirty="0">
                <a:latin typeface="Times New Roman" charset="0"/>
                <a:ea typeface="Times New Roman" charset="0"/>
                <a:cs typeface="Times New Roman" charset="0"/>
              </a:rPr>
              <a:t>Assess the impact of FHCI on mortality reduction modelling its effect on  under-five children in Moyamba District.</a:t>
            </a:r>
          </a:p>
          <a:p>
            <a:pPr marL="0" indent="0" algn="just">
              <a:lnSpc>
                <a:spcPct val="220000"/>
              </a:lnSpc>
              <a:buNone/>
            </a:pPr>
            <a:r>
              <a:rPr lang="en-US" sz="3600" b="1" dirty="0">
                <a:solidFill>
                  <a:srgbClr val="0000D0"/>
                </a:solidFill>
                <a:latin typeface="Times New Roman" panose="02020603050405020304" pitchFamily="18" charset="0"/>
                <a:cs typeface="Times New Roman" panose="02020603050405020304" pitchFamily="18" charset="0"/>
              </a:rPr>
              <a:t>1.4. Specific Objectives</a:t>
            </a:r>
          </a:p>
          <a:p>
            <a:pPr lvl="1" algn="just">
              <a:lnSpc>
                <a:spcPct val="220000"/>
              </a:lnSpc>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To assess planed and monitor scaled up interventions that are key to achieving UN Sustainable Development Goals (SDGs) in Moyamba District.</a:t>
            </a:r>
            <a:r>
              <a:rPr lang="en-GB" sz="2200" dirty="0">
                <a:latin typeface="Times New Roman" charset="0"/>
                <a:ea typeface="Times New Roman" charset="0"/>
                <a:cs typeface="Times New Roman" charset="0"/>
              </a:rPr>
              <a:t> </a:t>
            </a:r>
            <a:endParaRPr lang="en-US" sz="2200" dirty="0">
              <a:latin typeface="Times New Roman" charset="0"/>
              <a:ea typeface="Times New Roman" charset="0"/>
              <a:cs typeface="Times New Roman" charset="0"/>
            </a:endParaRPr>
          </a:p>
          <a:p>
            <a:endParaRPr lang="en-SL" sz="2200" dirty="0"/>
          </a:p>
        </p:txBody>
      </p:sp>
    </p:spTree>
    <p:extLst>
      <p:ext uri="{BB962C8B-B14F-4D97-AF65-F5344CB8AC3E}">
        <p14:creationId xmlns:p14="http://schemas.microsoft.com/office/powerpoint/2010/main" val="88583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7FCB-D817-40ED-9673-7B0974077D66}"/>
              </a:ext>
            </a:extLst>
          </p:cNvPr>
          <p:cNvSpPr>
            <a:spLocks noGrp="1"/>
          </p:cNvSpPr>
          <p:nvPr>
            <p:ph type="title"/>
          </p:nvPr>
        </p:nvSpPr>
        <p:spPr>
          <a:xfrm>
            <a:off x="76200" y="0"/>
            <a:ext cx="8763000" cy="685800"/>
          </a:xfrm>
        </p:spPr>
        <p:txBody>
          <a:bodyPr>
            <a:noAutofit/>
          </a:bodyPr>
          <a:lstStyle/>
          <a:p>
            <a:r>
              <a:rPr lang="en-US" sz="3600" b="1" dirty="0">
                <a:solidFill>
                  <a:srgbClr val="0000D0"/>
                </a:solidFill>
                <a:latin typeface="Times New Roman" panose="02020603050405020304" pitchFamily="18" charset="0"/>
                <a:cs typeface="Times New Roman" panose="02020603050405020304" pitchFamily="18" charset="0"/>
              </a:rPr>
              <a:t>1.4. Specific Objectives Cont.</a:t>
            </a:r>
            <a:endParaRPr lang="en-SL" sz="3600" dirty="0">
              <a:solidFill>
                <a:srgbClr val="0000D0"/>
              </a:solidFill>
            </a:endParaRPr>
          </a:p>
        </p:txBody>
      </p:sp>
      <p:sp>
        <p:nvSpPr>
          <p:cNvPr id="3" name="Content Placeholder 2">
            <a:extLst>
              <a:ext uri="{FF2B5EF4-FFF2-40B4-BE49-F238E27FC236}">
                <a16:creationId xmlns:a16="http://schemas.microsoft.com/office/drawing/2014/main" id="{C064FB88-F6C9-4752-9951-C892F7095DAB}"/>
              </a:ext>
            </a:extLst>
          </p:cNvPr>
          <p:cNvSpPr>
            <a:spLocks noGrp="1"/>
          </p:cNvSpPr>
          <p:nvPr>
            <p:ph idx="1"/>
          </p:nvPr>
        </p:nvSpPr>
        <p:spPr>
          <a:xfrm>
            <a:off x="76200" y="838200"/>
            <a:ext cx="8991600" cy="5638800"/>
          </a:xfrm>
        </p:spPr>
        <p:txBody>
          <a:bodyPr>
            <a:normAutofit/>
          </a:bodyPr>
          <a:lstStyle/>
          <a:p>
            <a:pPr lvl="1" algn="just">
              <a:lnSpc>
                <a:spcPct val="150000"/>
              </a:lnSpc>
              <a:spcBef>
                <a:spcPts val="1000"/>
              </a:spcBef>
              <a:buClr>
                <a:schemeClr val="accent1"/>
              </a:buClr>
              <a:buSzPct val="80000"/>
              <a:buFont typeface="Wingdings" panose="05000000000000000000" pitchFamily="2" charset="2"/>
              <a:buChar char="Ø"/>
            </a:pPr>
            <a:r>
              <a:rPr lang="en-GB" sz="2200" dirty="0">
                <a:solidFill>
                  <a:schemeClr val="tx1">
                    <a:lumMod val="75000"/>
                    <a:lumOff val="25000"/>
                  </a:schemeClr>
                </a:solidFill>
                <a:latin typeface="Times New Roman" panose="02020603050405020304" pitchFamily="18" charset="0"/>
                <a:cs typeface="Times New Roman" panose="02020603050405020304" pitchFamily="18" charset="0"/>
              </a:rPr>
              <a:t>To evaluate the effects of healthcare services utilisation on under-five children in the district.</a:t>
            </a:r>
          </a:p>
          <a:p>
            <a:pPr lvl="1" algn="just">
              <a:lnSpc>
                <a:spcPct val="150000"/>
              </a:lnSpc>
              <a:spcBef>
                <a:spcPts val="1000"/>
              </a:spcBef>
              <a:buClr>
                <a:schemeClr val="accent1"/>
              </a:buClr>
              <a:buSzPct val="80000"/>
              <a:buFont typeface="Wingdings" panose="05000000000000000000" pitchFamily="2" charset="2"/>
              <a:buChar char="Ø"/>
            </a:pPr>
            <a:r>
              <a:rPr lang="en-GB" sz="2200" dirty="0">
                <a:solidFill>
                  <a:schemeClr val="tx1">
                    <a:lumMod val="75000"/>
                    <a:lumOff val="25000"/>
                  </a:schemeClr>
                </a:solidFill>
                <a:latin typeface="Times New Roman" panose="02020603050405020304" pitchFamily="18" charset="0"/>
                <a:cs typeface="Times New Roman" panose="02020603050405020304" pitchFamily="18" charset="0"/>
              </a:rPr>
              <a:t>To use </a:t>
            </a:r>
            <a:r>
              <a:rPr lang="en-GB" sz="2200" dirty="0" err="1">
                <a:solidFill>
                  <a:schemeClr val="tx1">
                    <a:lumMod val="75000"/>
                    <a:lumOff val="25000"/>
                  </a:schemeClr>
                </a:solidFill>
                <a:latin typeface="Times New Roman" panose="02020603050405020304" pitchFamily="18" charset="0"/>
                <a:cs typeface="Times New Roman" panose="02020603050405020304" pitchFamily="18" charset="0"/>
              </a:rPr>
              <a:t>LiSTs</a:t>
            </a:r>
            <a:r>
              <a:rPr lang="en-GB" sz="2200" dirty="0">
                <a:solidFill>
                  <a:schemeClr val="tx1">
                    <a:lumMod val="75000"/>
                    <a:lumOff val="25000"/>
                  </a:schemeClr>
                </a:solidFill>
                <a:latin typeface="Times New Roman" panose="02020603050405020304" pitchFamily="18" charset="0"/>
                <a:cs typeface="Times New Roman" panose="02020603050405020304" pitchFamily="18" charset="0"/>
              </a:rPr>
              <a:t> to estimate potential impacts of scaling up healthcare interventions.</a:t>
            </a:r>
          </a:p>
          <a:p>
            <a:pPr lvl="1" algn="just">
              <a:lnSpc>
                <a:spcPct val="150000"/>
              </a:lnSpc>
              <a:spcBef>
                <a:spcPts val="1000"/>
              </a:spcBef>
              <a:buClr>
                <a:schemeClr val="accent1"/>
              </a:buClr>
              <a:buSzPct val="80000"/>
              <a:buFont typeface="Wingdings" panose="05000000000000000000" pitchFamily="2" charset="2"/>
              <a:buChar char="Ø"/>
            </a:pPr>
            <a:r>
              <a:rPr lang="en-GB" sz="2200" dirty="0">
                <a:solidFill>
                  <a:schemeClr val="tx1">
                    <a:lumMod val="75000"/>
                    <a:lumOff val="25000"/>
                  </a:schemeClr>
                </a:solidFill>
                <a:latin typeface="Times New Roman" panose="02020603050405020304" pitchFamily="18" charset="0"/>
                <a:cs typeface="Times New Roman" panose="02020603050405020304" pitchFamily="18" charset="0"/>
              </a:rPr>
              <a:t>To use GLMs to test if health worker deployment in a chiefdom is driven by health facility/professional type in district</a:t>
            </a:r>
          </a:p>
          <a:p>
            <a:endParaRPr lang="en-SL" dirty="0"/>
          </a:p>
        </p:txBody>
      </p:sp>
    </p:spTree>
    <p:extLst>
      <p:ext uri="{BB962C8B-B14F-4D97-AF65-F5344CB8AC3E}">
        <p14:creationId xmlns:p14="http://schemas.microsoft.com/office/powerpoint/2010/main" val="149081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6F119-648D-4DF5-BA88-D354A3CDE243}"/>
              </a:ext>
            </a:extLst>
          </p:cNvPr>
          <p:cNvSpPr>
            <a:spLocks noGrp="1"/>
          </p:cNvSpPr>
          <p:nvPr>
            <p:ph type="title"/>
          </p:nvPr>
        </p:nvSpPr>
        <p:spPr>
          <a:xfrm>
            <a:off x="0" y="26964"/>
            <a:ext cx="9144000" cy="654074"/>
          </a:xfrm>
        </p:spPr>
        <p:txBody>
          <a:bodyPr>
            <a:noAutofit/>
          </a:bodyPr>
          <a:lstStyle/>
          <a:p>
            <a:r>
              <a:rPr lang="en-US" sz="3600" b="1" dirty="0">
                <a:solidFill>
                  <a:srgbClr val="0000D0"/>
                </a:solidFill>
                <a:latin typeface="Times New Roman" charset="0"/>
                <a:ea typeface="Times New Roman" charset="0"/>
                <a:cs typeface="Times New Roman" charset="0"/>
              </a:rPr>
              <a:t>2. Literature Review</a:t>
            </a:r>
            <a:endParaRPr lang="en-SL" sz="3600" b="1" dirty="0">
              <a:solidFill>
                <a:srgbClr val="0000D0"/>
              </a:solidFill>
            </a:endParaRPr>
          </a:p>
        </p:txBody>
      </p:sp>
      <p:sp>
        <p:nvSpPr>
          <p:cNvPr id="4" name="Rectangle 3">
            <a:extLst>
              <a:ext uri="{FF2B5EF4-FFF2-40B4-BE49-F238E27FC236}">
                <a16:creationId xmlns:a16="http://schemas.microsoft.com/office/drawing/2014/main" id="{0FC06698-3E37-4D73-BEF9-2D0AA83CFEE7}"/>
              </a:ext>
            </a:extLst>
          </p:cNvPr>
          <p:cNvSpPr/>
          <p:nvPr/>
        </p:nvSpPr>
        <p:spPr>
          <a:xfrm>
            <a:off x="0" y="914400"/>
            <a:ext cx="9144000" cy="4755917"/>
          </a:xfrm>
          <a:prstGeom prst="rect">
            <a:avLst/>
          </a:prstGeom>
        </p:spPr>
        <p:txBody>
          <a:bodyPr wrap="square">
            <a:spAutoFit/>
          </a:bodyPr>
          <a:lstStyle/>
          <a:p>
            <a:pPr marL="800100" lvl="1" indent="-342900" algn="just">
              <a:lnSpc>
                <a:spcPct val="150000"/>
              </a:lnSpc>
              <a:spcBef>
                <a:spcPts val="600"/>
              </a:spcBef>
              <a:buClr>
                <a:srgbClr val="1E1EB8"/>
              </a:buCl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 introduction of user fee systems in the government health facilities in most Sub-Saharan African (SSA) countries shifted part of the burden of financing healthcare to communities, raising concerns about its relation to health outcome of infants and children.</a:t>
            </a:r>
          </a:p>
          <a:p>
            <a:pPr marL="800100" lvl="1" indent="-342900" algn="just">
              <a:lnSpc>
                <a:spcPct val="150000"/>
              </a:lnSpc>
              <a:spcBef>
                <a:spcPts val="600"/>
              </a:spcBef>
              <a:buClr>
                <a:srgbClr val="1E1EB8"/>
              </a:buClr>
              <a:buFont typeface="Wingdings" panose="05000000000000000000" pitchFamily="2" charset="2"/>
              <a:buChar char="Ø"/>
            </a:pPr>
            <a:r>
              <a:rPr lang="en-SL" sz="2200" dirty="0">
                <a:latin typeface="Times New Roman" panose="02020603050405020304" pitchFamily="18" charset="0"/>
                <a:cs typeface="Times New Roman" panose="02020603050405020304" pitchFamily="18" charset="0"/>
              </a:rPr>
              <a:t>The levy of user-fees to finance health facilities operated by governments has been moderately successful in 37 countries </a:t>
            </a:r>
            <a:r>
              <a:rPr lang="en-US" sz="2200" dirty="0">
                <a:latin typeface="Times New Roman" panose="02020603050405020304" pitchFamily="18" charset="0"/>
                <a:cs typeface="Times New Roman" panose="02020603050405020304" pitchFamily="18" charset="0"/>
              </a:rPr>
              <a:t>(</a:t>
            </a:r>
            <a:r>
              <a:rPr lang="en-US" sz="2200" dirty="0" err="1">
                <a:solidFill>
                  <a:srgbClr val="0000D0"/>
                </a:solidFill>
                <a:latin typeface="Times New Roman" panose="02020603050405020304" pitchFamily="18" charset="0"/>
                <a:cs typeface="Times New Roman" panose="02020603050405020304" pitchFamily="18" charset="0"/>
              </a:rPr>
              <a:t>Griffen</a:t>
            </a:r>
            <a:r>
              <a:rPr lang="en-US" sz="2200" dirty="0">
                <a:solidFill>
                  <a:srgbClr val="0000D0"/>
                </a:solidFill>
                <a:latin typeface="Times New Roman" panose="02020603050405020304" pitchFamily="18" charset="0"/>
                <a:cs typeface="Times New Roman" panose="02020603050405020304" pitchFamily="18" charset="0"/>
              </a:rPr>
              <a:t>, 1998</a:t>
            </a:r>
            <a:r>
              <a:rPr lang="en-US" sz="2200" dirty="0">
                <a:latin typeface="Times New Roman" panose="02020603050405020304" pitchFamily="18" charset="0"/>
                <a:cs typeface="Times New Roman" panose="02020603050405020304" pitchFamily="18" charset="0"/>
              </a:rPr>
              <a:t>)</a:t>
            </a:r>
            <a:r>
              <a:rPr lang="en-SL" sz="2200" dirty="0">
                <a:latin typeface="Times New Roman" panose="02020603050405020304" pitchFamily="18" charset="0"/>
                <a:cs typeface="Times New Roman" panose="02020603050405020304" pitchFamily="18" charset="0"/>
              </a:rPr>
              <a:t> and hardly enforced in another 11 countries in SSA</a:t>
            </a:r>
            <a:r>
              <a:rPr lang="en-US" sz="2200" dirty="0">
                <a:latin typeface="Times New Roman" panose="02020603050405020304" pitchFamily="18" charset="0"/>
                <a:cs typeface="Times New Roman" panose="02020603050405020304" pitchFamily="18" charset="0"/>
              </a:rPr>
              <a:t>.</a:t>
            </a:r>
          </a:p>
          <a:p>
            <a:pPr marL="800100" lvl="1" indent="-342900" algn="just">
              <a:lnSpc>
                <a:spcPct val="150000"/>
              </a:lnSpc>
              <a:spcBef>
                <a:spcPts val="600"/>
              </a:spcBef>
              <a:buClr>
                <a:srgbClr val="1E1EB8"/>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As concluded, user fee disproportionately increases the barriers faced by all poor seeking healthcare.</a:t>
            </a:r>
          </a:p>
        </p:txBody>
      </p:sp>
    </p:spTree>
    <p:extLst>
      <p:ext uri="{BB962C8B-B14F-4D97-AF65-F5344CB8AC3E}">
        <p14:creationId xmlns:p14="http://schemas.microsoft.com/office/powerpoint/2010/main" val="359303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372E-43C5-4E02-A747-3D8A337AFADC}"/>
              </a:ext>
            </a:extLst>
          </p:cNvPr>
          <p:cNvSpPr>
            <a:spLocks noGrp="1"/>
          </p:cNvSpPr>
          <p:nvPr>
            <p:ph type="title"/>
          </p:nvPr>
        </p:nvSpPr>
        <p:spPr>
          <a:xfrm>
            <a:off x="0" y="1"/>
            <a:ext cx="8896350" cy="681036"/>
          </a:xfrm>
        </p:spPr>
        <p:txBody>
          <a:bodyPr>
            <a:noAutofit/>
          </a:bodyPr>
          <a:lstStyle/>
          <a:p>
            <a:r>
              <a:rPr lang="en-US" sz="3600" dirty="0">
                <a:solidFill>
                  <a:srgbClr val="0000D0"/>
                </a:solidFill>
                <a:latin typeface="Times New Roman" charset="0"/>
                <a:ea typeface="Times New Roman" charset="0"/>
                <a:cs typeface="Times New Roman" charset="0"/>
              </a:rPr>
              <a:t>2. Literature Review Cont.</a:t>
            </a:r>
            <a:endParaRPr lang="en-SL" sz="3600" dirty="0">
              <a:solidFill>
                <a:srgbClr val="0000D0"/>
              </a:solidFill>
            </a:endParaRPr>
          </a:p>
        </p:txBody>
      </p:sp>
      <p:sp>
        <p:nvSpPr>
          <p:cNvPr id="3" name="Content Placeholder 2">
            <a:extLst>
              <a:ext uri="{FF2B5EF4-FFF2-40B4-BE49-F238E27FC236}">
                <a16:creationId xmlns:a16="http://schemas.microsoft.com/office/drawing/2014/main" id="{EE118DC2-5B5C-48F4-8F30-FE3E34946CFF}"/>
              </a:ext>
            </a:extLst>
          </p:cNvPr>
          <p:cNvSpPr>
            <a:spLocks noGrp="1"/>
          </p:cNvSpPr>
          <p:nvPr>
            <p:ph idx="1"/>
          </p:nvPr>
        </p:nvSpPr>
        <p:spPr>
          <a:xfrm>
            <a:off x="0" y="914400"/>
            <a:ext cx="9067800" cy="5486400"/>
          </a:xfrm>
        </p:spPr>
        <p:txBody>
          <a:bodyPr>
            <a:normAutofit/>
          </a:bodyPr>
          <a:lstStyle/>
          <a:p>
            <a:pPr lvl="1" algn="just">
              <a:lnSpc>
                <a:spcPct val="220000"/>
              </a:lnSpc>
              <a:buClr>
                <a:srgbClr val="1E1EB8"/>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In Sierra Leone, user fees is a relatively small element considered negligible for running an effectively national health system. </a:t>
            </a:r>
          </a:p>
          <a:p>
            <a:pPr lvl="1" algn="just">
              <a:lnSpc>
                <a:spcPct val="220000"/>
              </a:lnSpc>
              <a:buClr>
                <a:srgbClr val="1E1EB8"/>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Besides, the country has the highest under-five mortality rate (267 deaths per 1000 lives birth ), even higher than that of Sao Tome (62 deaths per 1000 lives birth ) where there is no user fee</a:t>
            </a:r>
            <a:r>
              <a:rPr lang="en-GB" sz="2200" dirty="0">
                <a:latin typeface="Times New Roman" panose="02020603050405020304" pitchFamily="18" charset="0"/>
                <a:ea typeface="Calibri" panose="020F0502020204030204" pitchFamily="34" charset="0"/>
              </a:rPr>
              <a:t>(</a:t>
            </a:r>
            <a:r>
              <a:rPr lang="en-GB" sz="2200" dirty="0">
                <a:solidFill>
                  <a:srgbClr val="0000FF"/>
                </a:solidFill>
                <a:latin typeface="Times New Roman" panose="02020603050405020304" pitchFamily="18" charset="0"/>
                <a:ea typeface="Calibri" panose="020F0502020204030204" pitchFamily="34" charset="0"/>
              </a:rPr>
              <a:t>UNICEF, 2005</a:t>
            </a:r>
            <a:r>
              <a:rPr lang="en-GB" sz="2200" dirty="0">
                <a:latin typeface="Times New Roman" panose="02020603050405020304" pitchFamily="18" charset="0"/>
                <a:ea typeface="Calibri" panose="020F0502020204030204" pitchFamily="34" charset="0"/>
              </a:rPr>
              <a:t>)</a:t>
            </a:r>
            <a:r>
              <a:rPr lang="en-US" sz="2200" dirty="0">
                <a:latin typeface="Times New Roman" panose="02020603050405020304" pitchFamily="18" charset="0"/>
                <a:cs typeface="Times New Roman" panose="02020603050405020304" pitchFamily="18" charset="0"/>
              </a:rPr>
              <a:t>.</a:t>
            </a:r>
          </a:p>
          <a:p>
            <a:pPr lvl="1" algn="just">
              <a:lnSpc>
                <a:spcPct val="220000"/>
              </a:lnSpc>
              <a:buClr>
                <a:srgbClr val="1E1EB8"/>
              </a:buCl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This is believed to implying that health services are cut off from all who cannot afford to pay.</a:t>
            </a:r>
          </a:p>
          <a:p>
            <a:endParaRPr lang="en-SL" dirty="0"/>
          </a:p>
        </p:txBody>
      </p:sp>
    </p:spTree>
    <p:extLst>
      <p:ext uri="{BB962C8B-B14F-4D97-AF65-F5344CB8AC3E}">
        <p14:creationId xmlns:p14="http://schemas.microsoft.com/office/powerpoint/2010/main" val="310704741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35219</TotalTime>
  <Words>3380</Words>
  <Application>Microsoft Office PowerPoint</Application>
  <PresentationFormat>On-screen Show (4:3)</PresentationFormat>
  <Paragraphs>198</Paragraphs>
  <Slides>43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MS Gothic</vt:lpstr>
      <vt:lpstr>ＭＳ Ｐゴシック</vt:lpstr>
      <vt:lpstr>American Typewriter</vt:lpstr>
      <vt:lpstr>Arial</vt:lpstr>
      <vt:lpstr>Calibri</vt:lpstr>
      <vt:lpstr>Calibri Light</vt:lpstr>
      <vt:lpstr>Cambria Math</vt:lpstr>
      <vt:lpstr>Edwardian Script ITC</vt:lpstr>
      <vt:lpstr>Times New Roman</vt:lpstr>
      <vt:lpstr>Wingdings</vt:lpstr>
      <vt:lpstr>Custom Design</vt:lpstr>
      <vt:lpstr>Office Theme</vt:lpstr>
      <vt:lpstr>PowerPoint Presentation</vt:lpstr>
      <vt:lpstr>1. Introduction</vt:lpstr>
      <vt:lpstr> 1.1. Background Cont.</vt:lpstr>
      <vt:lpstr>  1.1. Background Cont.</vt:lpstr>
      <vt:lpstr>1.2. Research Questions</vt:lpstr>
      <vt:lpstr>1.3. Aim of Study </vt:lpstr>
      <vt:lpstr>1.4. Specific Objectives Cont.</vt:lpstr>
      <vt:lpstr>2. Literature Review</vt:lpstr>
      <vt:lpstr>2. Literature Review Cont.</vt:lpstr>
      <vt:lpstr>2. Literature Review Cont.</vt:lpstr>
      <vt:lpstr>2. Literature Review Cont.</vt:lpstr>
      <vt:lpstr>3. Research Methodology</vt:lpstr>
      <vt:lpstr>3.2 Distribution of healthcare facilities</vt:lpstr>
      <vt:lpstr>3.2. Sample Design and Instruments  </vt:lpstr>
      <vt:lpstr>3.4. Sample Size</vt:lpstr>
      <vt:lpstr>3.4. Data Type </vt:lpstr>
      <vt:lpstr>3.6. LiST Framework</vt:lpstr>
      <vt:lpstr>4. Results and Discussions</vt:lpstr>
      <vt:lpstr>Table 4.2: Percent distribution of eligible facility type in the study</vt:lpstr>
      <vt:lpstr>Table 4.3: Percent distribution of staff per healthcare facility in the study area</vt:lpstr>
      <vt:lpstr>4.2. Percent Availability of Health Facilities in Moyamba District</vt:lpstr>
      <vt:lpstr>4.2 Cont.</vt:lpstr>
      <vt:lpstr> 4.2 Cont.</vt:lpstr>
      <vt:lpstr>4.2 Cont.</vt:lpstr>
      <vt:lpstr>4.3. General Service Readiness Index</vt:lpstr>
      <vt:lpstr>4.4. Service-Specific and Specific- Service Readiness</vt:lpstr>
      <vt:lpstr>4.5. Demographic Characteristics  </vt:lpstr>
      <vt:lpstr>4.5.2 BIRTHS &amp; DEATHS</vt:lpstr>
      <vt:lpstr>4.5.3 Births &amp; Deaths Cont.</vt:lpstr>
      <vt:lpstr>4.5.4 Births &amp; deaths Cont.</vt:lpstr>
      <vt:lpstr>4.7. Impact of FHCI</vt:lpstr>
      <vt:lpstr>4.7.1 Impact Cont.</vt:lpstr>
      <vt:lpstr>4.7.2 Impact Cont.</vt:lpstr>
      <vt:lpstr>4.8 Data Comparison</vt:lpstr>
      <vt:lpstr>4.8.1 Data Comparison Cont.</vt:lpstr>
      <vt:lpstr>4.8.1 Summary</vt:lpstr>
      <vt:lpstr>4.9. Hypothesis Testing Using Generalised Linear Model (GLM)</vt:lpstr>
      <vt:lpstr>Hypothesis Testing  Cont. </vt:lpstr>
      <vt:lpstr>5. Conclusions</vt:lpstr>
      <vt:lpstr>Conclusions  Cont.</vt:lpstr>
      <vt:lpstr>6. Recommendations</vt:lpstr>
      <vt:lpstr>7.Bibliography</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BAMLINK MID-PROJECT WORKSHOP MARCH 8-10 2008</dc:title>
  <dc:creator>Personal</dc:creator>
  <cp:lastModifiedBy>Dr. Gegbe</cp:lastModifiedBy>
  <cp:revision>619</cp:revision>
  <cp:lastPrinted>2019-03-31T21:08:56Z</cp:lastPrinted>
  <dcterms:created xsi:type="dcterms:W3CDTF">2008-02-27T17:18:59Z</dcterms:created>
  <dcterms:modified xsi:type="dcterms:W3CDTF">2025-02-24T10:10:04Z</dcterms:modified>
</cp:coreProperties>
</file>