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60" r:id="rId5"/>
    <p:sldId id="262" r:id="rId6"/>
    <p:sldId id="263" r:id="rId7"/>
    <p:sldId id="264" r:id="rId8"/>
    <p:sldId id="265" r:id="rId9"/>
    <p:sldId id="266" r:id="rId10"/>
  </p:sldIdLst>
  <p:sldSz cx="9144000" cy="5143500" type="screen16x9"/>
  <p:notesSz cx="7010400" cy="9296400"/>
  <p:embeddedFontLst>
    <p:embeddedFont>
      <p:font typeface="Barlow Bold" panose="020B0604020202020204" charset="0"/>
      <p:regular r:id="rId12"/>
    </p:embeddedFont>
    <p:embeddedFont>
      <p:font typeface="Montserrat" panose="00000500000000000000" pitchFamily="2" charset="0"/>
      <p:regular r:id="rId13"/>
      <p:bold r:id="rId14"/>
      <p:italic r:id="rId15"/>
    </p:embeddedFont>
    <p:embeddedFont>
      <p:font typeface="Montserrat Bold" panose="00000800000000000000" charset="0"/>
      <p:regular r:id="rId1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5" d="100"/>
          <a:sy n="85" d="100"/>
        </p:scale>
        <p:origin x="74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7216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4360" tIns="52180" rIns="104360" bIns="5218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4360" tIns="52180" rIns="104360" bIns="52180"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4360" tIns="52180" rIns="104360" bIns="5218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4360" tIns="52180" rIns="104360" bIns="52180"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4360" tIns="52180" rIns="104360" bIns="5218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4360" tIns="52180" rIns="104360" bIns="52180"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4360" tIns="52180" rIns="104360" bIns="5218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4360" tIns="52180" rIns="104360" bIns="52180"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4360" tIns="52180" rIns="104360" bIns="5218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4360" tIns="52180" rIns="104360" bIns="52180"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4360" tIns="52180" rIns="104360" bIns="5218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4360" tIns="52180" rIns="104360" bIns="52180"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4360" tIns="52180" rIns="104360" bIns="5218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4360" tIns="52180" rIns="104360" bIns="52180"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3550" y="0"/>
            <a:ext cx="3600450" cy="51435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957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30760" y="100000"/>
                </a:lnTo>
                <a:lnTo>
                  <a:pt x="26370" y="95510"/>
                </a:lnTo>
                <a:lnTo>
                  <a:pt x="26370" y="95310"/>
                </a:lnTo>
                <a:lnTo>
                  <a:pt x="25490" y="94530"/>
                </a:lnTo>
                <a:lnTo>
                  <a:pt x="25490" y="94340"/>
                </a:lnTo>
                <a:lnTo>
                  <a:pt x="22660" y="91210"/>
                </a:lnTo>
                <a:lnTo>
                  <a:pt x="18360" y="85550"/>
                </a:lnTo>
                <a:lnTo>
                  <a:pt x="15140" y="80660"/>
                </a:lnTo>
                <a:lnTo>
                  <a:pt x="11910" y="75000"/>
                </a:lnTo>
                <a:lnTo>
                  <a:pt x="9280" y="69530"/>
                </a:lnTo>
                <a:lnTo>
                  <a:pt x="6840" y="63380"/>
                </a:lnTo>
                <a:lnTo>
                  <a:pt x="4790" y="56740"/>
                </a:lnTo>
                <a:lnTo>
                  <a:pt x="3320" y="50200"/>
                </a:lnTo>
                <a:lnTo>
                  <a:pt x="2440" y="44140"/>
                </a:lnTo>
                <a:lnTo>
                  <a:pt x="2050" y="39060"/>
                </a:lnTo>
                <a:lnTo>
                  <a:pt x="2050" y="30860"/>
                </a:lnTo>
                <a:lnTo>
                  <a:pt x="2540" y="25000"/>
                </a:lnTo>
                <a:lnTo>
                  <a:pt x="3320" y="19820"/>
                </a:lnTo>
                <a:lnTo>
                  <a:pt x="4880" y="12890"/>
                </a:lnTo>
                <a:lnTo>
                  <a:pt x="6930" y="6350"/>
                </a:lnTo>
                <a:close/>
              </a:path>
            </a:pathLst>
          </a:custGeom>
        </p:spPr>
      </p:pic>
      <p:sp>
        <p:nvSpPr>
          <p:cNvPr id="3" name="Text 0"/>
          <p:cNvSpPr/>
          <p:nvPr/>
        </p:nvSpPr>
        <p:spPr>
          <a:xfrm>
            <a:off x="473943" y="1445047"/>
            <a:ext cx="4767114" cy="4454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Open Science, Awareness and</a:t>
            </a:r>
          </a:p>
          <a:p>
            <a:pPr marL="0" indent="0" algn="l">
              <a:lnSpc>
                <a:spcPct val="104000"/>
              </a:lnSpc>
              <a:buNone/>
            </a:pPr>
            <a:r>
              <a:rPr lang="en-US" sz="20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 Adoption in Health and Medical Education:</a:t>
            </a:r>
          </a:p>
          <a:p>
            <a:pPr marL="0" indent="0" algn="l">
              <a:lnSpc>
                <a:spcPct val="104000"/>
              </a:lnSpc>
              <a:buNone/>
            </a:pPr>
            <a:r>
              <a:rPr lang="en-US" sz="2000" b="1" dirty="0">
                <a:solidFill>
                  <a:srgbClr val="2E3C4E"/>
                </a:solidFill>
                <a:latin typeface="Barlow Bold" pitchFamily="34" charset="0"/>
              </a:rPr>
              <a:t>The Journey so far in FUHSI</a:t>
            </a:r>
            <a:endParaRPr lang="en-US" sz="2000" dirty="0"/>
          </a:p>
        </p:txBody>
      </p:sp>
      <p:sp>
        <p:nvSpPr>
          <p:cNvPr id="4" name="Text 1"/>
          <p:cNvSpPr/>
          <p:nvPr/>
        </p:nvSpPr>
        <p:spPr>
          <a:xfrm>
            <a:off x="473943" y="2557338"/>
            <a:ext cx="4767114" cy="16048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chemeClr val="accent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Presented by: </a:t>
            </a:r>
          </a:p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Mrs. B.O </a:t>
            </a:r>
            <a:r>
              <a:rPr lang="en-US" sz="1200" dirty="0" err="1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Asubiojo</a:t>
            </a:r>
            <a:r>
              <a:rPr 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n-US" sz="600" b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CLN, FNLA</a:t>
            </a:r>
            <a:endParaRPr lang="en-US" sz="1200" b="1" dirty="0">
              <a:solidFill>
                <a:srgbClr val="384653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University Librarian, FUHSI</a:t>
            </a:r>
            <a:endParaRPr lang="en-US" sz="1200" dirty="0"/>
          </a:p>
          <a:p>
            <a:pPr marL="0" indent="0" algn="l">
              <a:lnSpc>
                <a:spcPct val="133000"/>
              </a:lnSpc>
              <a:spcAft>
                <a:spcPts val="1150"/>
              </a:spcAft>
              <a:buNone/>
            </a:pPr>
            <a:r>
              <a:rPr 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Federal University of Health Sciences, Ila-</a:t>
            </a:r>
            <a:r>
              <a:rPr lang="en-US" sz="1200" dirty="0" err="1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Orangun</a:t>
            </a:r>
            <a:endParaRPr lang="en-US" sz="1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9EA5159-2563-CC2C-24FF-D60917C62B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5074" y="4588044"/>
            <a:ext cx="359529" cy="35952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73943" y="961206"/>
            <a:ext cx="8196114" cy="4454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What is Open Science?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73943" y="1731541"/>
            <a:ext cx="3932858" cy="9885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spcAft>
                <a:spcPts val="950"/>
              </a:spcAft>
              <a:buNone/>
            </a:pPr>
            <a:r>
              <a:rPr lang="en-US" sz="10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Open Science is an approach to research that promotes </a:t>
            </a:r>
            <a:r>
              <a:rPr lang="en-US" sz="1050" b="1" dirty="0">
                <a:solidFill>
                  <a:srgbClr val="384653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openness, transparency, accessibility, inclusivity and reproducibility</a:t>
            </a:r>
            <a:r>
              <a:rPr lang="en-US" sz="10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across the research lifecycle.</a:t>
            </a:r>
            <a:endParaRPr lang="en-US" sz="105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0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It goes beyond simply publishing articles as Open Access.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473943" y="2872457"/>
            <a:ext cx="3932858" cy="961281"/>
          </a:xfrm>
          <a:prstGeom prst="roundRect">
            <a:avLst>
              <a:gd name="adj" fmla="val 21130"/>
            </a:avLst>
          </a:prstGeom>
          <a:solidFill>
            <a:srgbClr val="D4E9F7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302" y="3080296"/>
            <a:ext cx="169218" cy="135359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913879" y="3028057"/>
            <a:ext cx="3357563" cy="6500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Open Science seeks to make scientific knowledge more accessible, transparent, reproducible and reusable.</a:t>
            </a:r>
            <a:endParaRPr lang="en-US" sz="1050" dirty="0"/>
          </a:p>
        </p:txBody>
      </p:sp>
      <p:sp>
        <p:nvSpPr>
          <p:cNvPr id="7" name="Text 4"/>
          <p:cNvSpPr/>
          <p:nvPr/>
        </p:nvSpPr>
        <p:spPr>
          <a:xfrm>
            <a:off x="4741962" y="1731541"/>
            <a:ext cx="4390058" cy="2166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050" b="1" dirty="0">
                <a:solidFill>
                  <a:srgbClr val="384653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It can include:</a:t>
            </a:r>
            <a:endParaRPr lang="en-US" sz="1050" dirty="0"/>
          </a:p>
        </p:txBody>
      </p:sp>
      <p:sp>
        <p:nvSpPr>
          <p:cNvPr id="8" name="Text 5"/>
          <p:cNvSpPr/>
          <p:nvPr/>
        </p:nvSpPr>
        <p:spPr>
          <a:xfrm>
            <a:off x="4741962" y="2070050"/>
            <a:ext cx="3932858" cy="2064841"/>
          </a:xfrm>
          <a:prstGeom prst="rect">
            <a:avLst/>
          </a:prstGeom>
          <a:noFill/>
          <a:ln/>
        </p:spPr>
        <p:txBody>
          <a:bodyPr wrap="square" lIns="0" tIns="54165" rIns="0" bIns="0" rtlCol="0" anchor="t">
            <a:normAutofit/>
          </a:bodyPr>
          <a:lstStyle/>
          <a:p>
            <a:pPr marL="213360" indent="-213360" algn="l">
              <a:lnSpc>
                <a:spcPct val="133000"/>
              </a:lnSpc>
              <a:buSzPct val="100000"/>
              <a:buChar char="•"/>
            </a:pPr>
            <a:r>
              <a:rPr lang="en-US" sz="10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Open Access publications</a:t>
            </a:r>
            <a:endParaRPr lang="en-US" sz="1050" dirty="0"/>
          </a:p>
          <a:p>
            <a:pPr marL="213360" indent="-213360" algn="l">
              <a:lnSpc>
                <a:spcPct val="133000"/>
              </a:lnSpc>
              <a:buSzPct val="100000"/>
              <a:buChar char="•"/>
            </a:pPr>
            <a:r>
              <a:rPr lang="en-US" sz="10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Open research data</a:t>
            </a:r>
            <a:endParaRPr lang="en-US" sz="1050" dirty="0"/>
          </a:p>
          <a:p>
            <a:pPr marL="213360" indent="-213360" algn="l">
              <a:lnSpc>
                <a:spcPct val="133000"/>
              </a:lnSpc>
              <a:buSzPct val="100000"/>
              <a:buChar char="•"/>
            </a:pPr>
            <a:r>
              <a:rPr lang="en-US" sz="10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Open educational resources</a:t>
            </a:r>
            <a:endParaRPr lang="en-US" sz="1050" dirty="0"/>
          </a:p>
          <a:p>
            <a:pPr marL="213360" indent="-213360" algn="l">
              <a:lnSpc>
                <a:spcPct val="133000"/>
              </a:lnSpc>
              <a:buSzPct val="100000"/>
              <a:buChar char="•"/>
            </a:pPr>
            <a:r>
              <a:rPr lang="en-US" sz="10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Open-source software and tools</a:t>
            </a:r>
            <a:endParaRPr lang="en-US" sz="1050" dirty="0"/>
          </a:p>
          <a:p>
            <a:pPr marL="213360" indent="-213360" algn="l">
              <a:lnSpc>
                <a:spcPct val="133000"/>
              </a:lnSpc>
              <a:buSzPct val="100000"/>
              <a:buChar char="•"/>
            </a:pPr>
            <a:r>
              <a:rPr lang="en-US" sz="10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Open methodologies</a:t>
            </a:r>
            <a:endParaRPr lang="en-US" sz="1050" dirty="0"/>
          </a:p>
          <a:p>
            <a:pPr marL="213360" indent="-213360" algn="l">
              <a:lnSpc>
                <a:spcPct val="133000"/>
              </a:lnSpc>
              <a:buSzPct val="100000"/>
              <a:buChar char="•"/>
            </a:pPr>
            <a:r>
              <a:rPr lang="en-US" sz="10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Preprints</a:t>
            </a:r>
            <a:endParaRPr lang="en-US" sz="1050" dirty="0"/>
          </a:p>
          <a:p>
            <a:pPr marL="213360" indent="-213360" algn="l">
              <a:lnSpc>
                <a:spcPct val="133000"/>
              </a:lnSpc>
              <a:buSzPct val="100000"/>
              <a:buChar char="•"/>
            </a:pPr>
            <a:r>
              <a:rPr lang="en-US" sz="10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Open peer review</a:t>
            </a:r>
            <a:endParaRPr lang="en-US" sz="1050" dirty="0"/>
          </a:p>
          <a:p>
            <a:pPr marL="213360" indent="-213360" algn="l">
              <a:lnSpc>
                <a:spcPct val="133000"/>
              </a:lnSpc>
              <a:buSzPct val="100000"/>
              <a:buChar char="•"/>
            </a:pPr>
            <a:r>
              <a:rPr lang="en-US" sz="10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Citizen/community participation in research</a:t>
            </a:r>
            <a:endParaRPr lang="en-US" sz="1050" dirty="0"/>
          </a:p>
        </p:txBody>
      </p:sp>
      <p:sp>
        <p:nvSpPr>
          <p:cNvPr id="9" name="Shape 2">
            <a:extLst>
              <a:ext uri="{FF2B5EF4-FFF2-40B4-BE49-F238E27FC236}">
                <a16:creationId xmlns:a16="http://schemas.microsoft.com/office/drawing/2014/main" id="{CA32537C-21A3-3883-18F6-D26C0F529E1C}"/>
              </a:ext>
            </a:extLst>
          </p:cNvPr>
          <p:cNvSpPr/>
          <p:nvPr/>
        </p:nvSpPr>
        <p:spPr>
          <a:xfrm>
            <a:off x="7175468" y="4791194"/>
            <a:ext cx="1896591" cy="314832"/>
          </a:xfrm>
          <a:prstGeom prst="roundRect">
            <a:avLst>
              <a:gd name="adj" fmla="val 2113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F40B542-913C-1F9E-B3D9-368AE5A108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5074" y="4588044"/>
            <a:ext cx="359529" cy="35952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73943" y="411807"/>
            <a:ext cx="8196114" cy="4384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Why Open Science Matters in Health Sciences</a:t>
            </a:r>
            <a:endParaRPr lang="en-US" sz="2750" dirty="0"/>
          </a:p>
        </p:txBody>
      </p:sp>
      <p:sp>
        <p:nvSpPr>
          <p:cNvPr id="3" name="Text 1"/>
          <p:cNvSpPr/>
          <p:nvPr/>
        </p:nvSpPr>
        <p:spPr>
          <a:xfrm>
            <a:off x="473943" y="1165027"/>
            <a:ext cx="3935462" cy="2041773"/>
          </a:xfrm>
          <a:prstGeom prst="rect">
            <a:avLst/>
          </a:prstGeom>
          <a:noFill/>
          <a:ln/>
        </p:spPr>
        <p:txBody>
          <a:bodyPr wrap="square" lIns="0" tIns="53319" rIns="0" bIns="0" rtlCol="0" anchor="t">
            <a:normAutofit/>
          </a:bodyPr>
          <a:lstStyle/>
          <a:p>
            <a:pPr marL="203200" indent="-203200" algn="l">
              <a:lnSpc>
                <a:spcPct val="132000"/>
              </a:lnSpc>
              <a:buSzPct val="100000"/>
              <a:buChar char="•"/>
            </a:pPr>
            <a:r>
              <a:rPr lang="en-US" sz="10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Health research ultimately exists to </a:t>
            </a:r>
            <a:r>
              <a:rPr lang="en-US" sz="1000" b="1" dirty="0">
                <a:solidFill>
                  <a:srgbClr val="384653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improve human health and wellbeing</a:t>
            </a:r>
            <a:r>
              <a:rPr lang="en-US" sz="10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.</a:t>
            </a:r>
            <a:endParaRPr lang="en-US" sz="1000" dirty="0"/>
          </a:p>
          <a:p>
            <a:pPr marL="203200" indent="-203200" algn="l">
              <a:lnSpc>
                <a:spcPct val="132000"/>
              </a:lnSpc>
              <a:buSzPct val="100000"/>
              <a:buChar char="•"/>
            </a:pPr>
            <a:r>
              <a:rPr lang="en-US" sz="10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Much health research is publicly funded and should therefore reach the public and professionals who need it.</a:t>
            </a:r>
            <a:endParaRPr lang="en-US" sz="1000" dirty="0"/>
          </a:p>
          <a:p>
            <a:pPr marL="203200" indent="-203200" algn="l">
              <a:lnSpc>
                <a:spcPct val="132000"/>
              </a:lnSpc>
              <a:buSzPct val="100000"/>
              <a:buChar char="•"/>
            </a:pPr>
            <a:r>
              <a:rPr lang="en-US" sz="10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Openness can reduce duplication of research and facilitate interdisciplinary collaboration.</a:t>
            </a:r>
            <a:endParaRPr lang="en-US" sz="1000" dirty="0"/>
          </a:p>
          <a:p>
            <a:pPr marL="203200" indent="-203200" algn="l">
              <a:lnSpc>
                <a:spcPct val="132000"/>
              </a:lnSpc>
              <a:buSzPct val="100000"/>
              <a:buChar char="•"/>
            </a:pPr>
            <a:r>
              <a:rPr lang="en-US" sz="10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It helps researchers in resource-constrained environments access the global knowledge base.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739357" y="1165027"/>
            <a:ext cx="4392662" cy="2115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000" b="1" dirty="0">
                <a:solidFill>
                  <a:srgbClr val="384653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Open research accelerates: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4739357" y="1524149"/>
            <a:ext cx="1902098" cy="495300"/>
          </a:xfrm>
          <a:prstGeom prst="roundRect">
            <a:avLst>
              <a:gd name="adj" fmla="val 40369"/>
            </a:avLst>
          </a:prstGeom>
          <a:solidFill>
            <a:srgbClr val="D4E9F7"/>
          </a:solidFill>
          <a:ln w="4763">
            <a:solidFill>
              <a:srgbClr val="BACFDD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877395" y="1662187"/>
            <a:ext cx="1626022" cy="2192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Knowledge Sharing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6772647" y="1524149"/>
            <a:ext cx="1902172" cy="495300"/>
          </a:xfrm>
          <a:prstGeom prst="roundRect">
            <a:avLst>
              <a:gd name="adj" fmla="val 40369"/>
            </a:avLst>
          </a:prstGeom>
          <a:solidFill>
            <a:srgbClr val="D4E9F7"/>
          </a:solidFill>
          <a:ln w="4763">
            <a:solidFill>
              <a:srgbClr val="BACFDD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910685" y="1662187"/>
            <a:ext cx="1626096" cy="2192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Collaboration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4739357" y="2150641"/>
            <a:ext cx="1902098" cy="714524"/>
          </a:xfrm>
          <a:prstGeom prst="roundRect">
            <a:avLst>
              <a:gd name="adj" fmla="val 27983"/>
            </a:avLst>
          </a:prstGeom>
          <a:solidFill>
            <a:srgbClr val="D4E9F7"/>
          </a:solidFill>
          <a:ln w="4763">
            <a:solidFill>
              <a:srgbClr val="BACFDD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877395" y="2288679"/>
            <a:ext cx="1626022" cy="4384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Discovery &amp; Innovation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6772647" y="2150641"/>
            <a:ext cx="1902172" cy="714524"/>
          </a:xfrm>
          <a:prstGeom prst="roundRect">
            <a:avLst>
              <a:gd name="adj" fmla="val 27983"/>
            </a:avLst>
          </a:prstGeom>
          <a:solidFill>
            <a:srgbClr val="D4E9F7"/>
          </a:solidFill>
          <a:ln w="4763">
            <a:solidFill>
              <a:srgbClr val="BACFDD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910685" y="2288679"/>
            <a:ext cx="1626096" cy="4384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Evidence-Based Healthcare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4739357" y="2996357"/>
            <a:ext cx="1902098" cy="714524"/>
          </a:xfrm>
          <a:prstGeom prst="roundRect">
            <a:avLst>
              <a:gd name="adj" fmla="val 27983"/>
            </a:avLst>
          </a:prstGeom>
          <a:solidFill>
            <a:srgbClr val="D4E9F7"/>
          </a:solidFill>
          <a:ln w="4763">
            <a:solidFill>
              <a:srgbClr val="BACFDD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877395" y="3134395"/>
            <a:ext cx="1626022" cy="2192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Reproducibility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6772647" y="2996357"/>
            <a:ext cx="1902172" cy="714524"/>
          </a:xfrm>
          <a:prstGeom prst="roundRect">
            <a:avLst>
              <a:gd name="adj" fmla="val 27983"/>
            </a:avLst>
          </a:prstGeom>
          <a:solidFill>
            <a:srgbClr val="D4E9F7"/>
          </a:solidFill>
          <a:ln w="4763">
            <a:solidFill>
              <a:srgbClr val="BACFDD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910685" y="3134395"/>
            <a:ext cx="1626096" cy="4384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Research Visibility &amp; Impact</a:t>
            </a:r>
            <a:endParaRPr lang="en-US" sz="1350" dirty="0"/>
          </a:p>
        </p:txBody>
      </p:sp>
      <p:sp>
        <p:nvSpPr>
          <p:cNvPr id="17" name="Shape 15"/>
          <p:cNvSpPr/>
          <p:nvPr/>
        </p:nvSpPr>
        <p:spPr>
          <a:xfrm>
            <a:off x="4739357" y="3858444"/>
            <a:ext cx="3935462" cy="725686"/>
          </a:xfrm>
          <a:prstGeom prst="roundRect">
            <a:avLst>
              <a:gd name="adj" fmla="val 27553"/>
            </a:avLst>
          </a:prstGeom>
          <a:solidFill>
            <a:srgbClr val="D4E9F7"/>
          </a:solidFill>
          <a:ln/>
        </p:spPr>
      </p:sp>
      <p:pic>
        <p:nvPicPr>
          <p:cNvPr id="1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2633" y="4058617"/>
            <a:ext cx="166613" cy="133276"/>
          </a:xfrm>
          <a:prstGeom prst="rect">
            <a:avLst/>
          </a:prstGeom>
        </p:spPr>
      </p:pic>
      <p:sp>
        <p:nvSpPr>
          <p:cNvPr id="19" name="Text 16"/>
          <p:cNvSpPr/>
          <p:nvPr/>
        </p:nvSpPr>
        <p:spPr>
          <a:xfrm>
            <a:off x="5172521" y="4009727"/>
            <a:ext cx="3369022" cy="4231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If research is not accessible, its potential impact is limited.</a:t>
            </a:r>
            <a:endParaRPr lang="en-US" sz="1000" dirty="0"/>
          </a:p>
        </p:txBody>
      </p:sp>
      <p:sp>
        <p:nvSpPr>
          <p:cNvPr id="20" name="Shape 2">
            <a:extLst>
              <a:ext uri="{FF2B5EF4-FFF2-40B4-BE49-F238E27FC236}">
                <a16:creationId xmlns:a16="http://schemas.microsoft.com/office/drawing/2014/main" id="{EF49CB25-6A12-3C9B-0D05-65B66AA06C78}"/>
              </a:ext>
            </a:extLst>
          </p:cNvPr>
          <p:cNvSpPr/>
          <p:nvPr/>
        </p:nvSpPr>
        <p:spPr>
          <a:xfrm>
            <a:off x="7175468" y="4791194"/>
            <a:ext cx="1896591" cy="314832"/>
          </a:xfrm>
          <a:prstGeom prst="roundRect">
            <a:avLst>
              <a:gd name="adj" fmla="val 21130"/>
            </a:avLst>
          </a:prstGeom>
          <a:solidFill>
            <a:schemeClr val="bg1"/>
          </a:solidFill>
          <a:ln/>
        </p:spPr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6785E924-86AD-743C-2827-F16C29C07E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5074" y="4588044"/>
            <a:ext cx="359529" cy="359529"/>
          </a:xfrm>
          <a:prstGeom prst="rect">
            <a:avLst/>
          </a:prstGeom>
        </p:spPr>
      </p:pic>
      <p:sp>
        <p:nvSpPr>
          <p:cNvPr id="22" name="Shape 2">
            <a:extLst>
              <a:ext uri="{FF2B5EF4-FFF2-40B4-BE49-F238E27FC236}">
                <a16:creationId xmlns:a16="http://schemas.microsoft.com/office/drawing/2014/main" id="{6BFBBED6-3F9E-E21D-0B56-8A2240712219}"/>
              </a:ext>
            </a:extLst>
          </p:cNvPr>
          <p:cNvSpPr/>
          <p:nvPr/>
        </p:nvSpPr>
        <p:spPr>
          <a:xfrm>
            <a:off x="7088025" y="4695036"/>
            <a:ext cx="1896591" cy="314832"/>
          </a:xfrm>
          <a:prstGeom prst="roundRect">
            <a:avLst>
              <a:gd name="adj" fmla="val 2113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810656" cy="51435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0" y="0"/>
                </a:moveTo>
                <a:lnTo>
                  <a:pt x="90530" y="100"/>
                </a:lnTo>
                <a:lnTo>
                  <a:pt x="93070" y="6350"/>
                </a:lnTo>
                <a:lnTo>
                  <a:pt x="94920" y="12210"/>
                </a:lnTo>
                <a:lnTo>
                  <a:pt x="96680" y="19820"/>
                </a:lnTo>
                <a:lnTo>
                  <a:pt x="97560" y="25880"/>
                </a:lnTo>
                <a:lnTo>
                  <a:pt x="97950" y="30960"/>
                </a:lnTo>
                <a:lnTo>
                  <a:pt x="97950" y="39060"/>
                </a:lnTo>
                <a:lnTo>
                  <a:pt x="97270" y="46480"/>
                </a:lnTo>
                <a:lnTo>
                  <a:pt x="96190" y="52640"/>
                </a:lnTo>
                <a:lnTo>
                  <a:pt x="94730" y="58500"/>
                </a:lnTo>
                <a:lnTo>
                  <a:pt x="92480" y="65230"/>
                </a:lnTo>
                <a:lnTo>
                  <a:pt x="89550" y="72070"/>
                </a:lnTo>
                <a:lnTo>
                  <a:pt x="86820" y="77340"/>
                </a:lnTo>
                <a:lnTo>
                  <a:pt x="83500" y="82810"/>
                </a:lnTo>
                <a:lnTo>
                  <a:pt x="79200" y="88870"/>
                </a:lnTo>
                <a:lnTo>
                  <a:pt x="75880" y="92770"/>
                </a:lnTo>
                <a:lnTo>
                  <a:pt x="75880" y="92970"/>
                </a:lnTo>
                <a:lnTo>
                  <a:pt x="74510" y="94340"/>
                </a:lnTo>
                <a:lnTo>
                  <a:pt x="74510" y="94530"/>
                </a:lnTo>
                <a:lnTo>
                  <a:pt x="69240" y="100000"/>
                </a:lnTo>
                <a:lnTo>
                  <a:pt x="0" y="100000"/>
                </a:lnTo>
                <a:close/>
              </a:path>
            </a:pathLst>
          </a:custGeom>
        </p:spPr>
      </p:pic>
      <p:sp>
        <p:nvSpPr>
          <p:cNvPr id="3" name="Text 0"/>
          <p:cNvSpPr/>
          <p:nvPr/>
        </p:nvSpPr>
        <p:spPr>
          <a:xfrm>
            <a:off x="2914129" y="510126"/>
            <a:ext cx="4767114" cy="3758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What FUHSI LIBRARY is doing to Support Open Science</a:t>
            </a:r>
            <a:endParaRPr lang="en-US" dirty="0"/>
          </a:p>
        </p:txBody>
      </p:sp>
      <p:sp>
        <p:nvSpPr>
          <p:cNvPr id="4" name="Text 1"/>
          <p:cNvSpPr/>
          <p:nvPr/>
        </p:nvSpPr>
        <p:spPr>
          <a:xfrm>
            <a:off x="2870075" y="930839"/>
            <a:ext cx="4767114" cy="1878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The FUHSI Library is becoming an active partner in the research lifecycle. </a:t>
            </a:r>
          </a:p>
          <a:p>
            <a:pPr marL="0" indent="0" algn="l">
              <a:lnSpc>
                <a:spcPct val="104000"/>
              </a:lnSpc>
              <a:buNone/>
            </a:pPr>
            <a:r>
              <a:rPr lang="en-US" sz="11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Though young, the library is actively involved in Open Science.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3902943" y="1580762"/>
            <a:ext cx="2701379" cy="1684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850" b="1" dirty="0">
                <a:solidFill>
                  <a:srgbClr val="384653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Our support includes: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3825452" y="1759343"/>
            <a:ext cx="2244179" cy="2190229"/>
          </a:xfrm>
          <a:prstGeom prst="rect">
            <a:avLst/>
          </a:prstGeom>
          <a:noFill/>
          <a:ln/>
        </p:spPr>
        <p:txBody>
          <a:bodyPr wrap="square" lIns="0" tIns="45702" rIns="0" bIns="0" rtlCol="0" anchor="t">
            <a:normAutofit/>
          </a:bodyPr>
          <a:lstStyle/>
          <a:p>
            <a:pPr marL="172720" indent="-172720" algn="l">
              <a:lnSpc>
                <a:spcPct val="123000"/>
              </a:lnSpc>
              <a:buSzPct val="100000"/>
              <a:buChar char="•"/>
            </a:pPr>
            <a:r>
              <a:rPr lang="en-US" sz="850" dirty="0"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Provision of information resources</a:t>
            </a:r>
          </a:p>
          <a:p>
            <a:pPr marL="172720" indent="-172720">
              <a:lnSpc>
                <a:spcPct val="123000"/>
              </a:lnSpc>
              <a:buSzPct val="100000"/>
              <a:buFontTx/>
              <a:buChar char="•"/>
            </a:pPr>
            <a:r>
              <a:rPr lang="en-US" sz="850" dirty="0"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Research information literacy training</a:t>
            </a:r>
            <a:endParaRPr lang="en-US" sz="850" dirty="0"/>
          </a:p>
          <a:p>
            <a:pPr marL="172720" indent="-172720" algn="l">
              <a:lnSpc>
                <a:spcPct val="123000"/>
              </a:lnSpc>
              <a:buSzPct val="100000"/>
              <a:buChar char="•"/>
            </a:pPr>
            <a:r>
              <a:rPr lang="en-US" sz="850" dirty="0">
                <a:latin typeface="Montserrat" pitchFamily="34" charset="0"/>
                <a:ea typeface="Montserrat" pitchFamily="34" charset="-122"/>
                <a:cs typeface="Montserrat" pitchFamily="34" charset="-120"/>
              </a:rPr>
              <a:t>Literature searching and evidence discovery</a:t>
            </a:r>
            <a:endParaRPr lang="en-US" sz="850" dirty="0"/>
          </a:p>
          <a:p>
            <a:pPr marL="172720" indent="-172720" algn="l">
              <a:lnSpc>
                <a:spcPct val="123000"/>
              </a:lnSpc>
              <a:buSzPct val="100000"/>
              <a:buChar char="•"/>
            </a:pPr>
            <a:r>
              <a:rPr lang="en-US" sz="850" dirty="0">
                <a:latin typeface="Montserrat" pitchFamily="34" charset="0"/>
                <a:ea typeface="Montserrat" pitchFamily="34" charset="-122"/>
                <a:cs typeface="Montserrat" pitchFamily="34" charset="-120"/>
              </a:rPr>
              <a:t>Open Access awareness and advocacy</a:t>
            </a:r>
            <a:endParaRPr lang="en-US" sz="850" dirty="0"/>
          </a:p>
          <a:p>
            <a:pPr marL="172720" indent="-172720" algn="l">
              <a:lnSpc>
                <a:spcPct val="123000"/>
              </a:lnSpc>
              <a:buSzPct val="100000"/>
              <a:buChar char="•"/>
            </a:pPr>
            <a:r>
              <a:rPr lang="en-US" sz="850" dirty="0"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Reference management and citation support</a:t>
            </a:r>
            <a:endParaRPr lang="en-US" sz="850" dirty="0"/>
          </a:p>
          <a:p>
            <a:pPr marL="172720" indent="-172720" algn="l">
              <a:lnSpc>
                <a:spcPct val="123000"/>
              </a:lnSpc>
              <a:buSzPct val="100000"/>
              <a:buChar char="•"/>
            </a:pPr>
            <a:r>
              <a:rPr lang="en-US" sz="850" dirty="0"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Research visibility and impact education</a:t>
            </a:r>
            <a:endParaRPr lang="en-US" sz="850" dirty="0"/>
          </a:p>
        </p:txBody>
      </p:sp>
      <p:sp>
        <p:nvSpPr>
          <p:cNvPr id="7" name="Text 4"/>
          <p:cNvSpPr/>
          <p:nvPr/>
        </p:nvSpPr>
        <p:spPr>
          <a:xfrm>
            <a:off x="6430640" y="1589931"/>
            <a:ext cx="2244179" cy="1853282"/>
          </a:xfrm>
          <a:prstGeom prst="rect">
            <a:avLst/>
          </a:prstGeom>
          <a:noFill/>
          <a:ln/>
        </p:spPr>
        <p:txBody>
          <a:bodyPr wrap="square" lIns="0" tIns="45702" rIns="0" bIns="0" rtlCol="0" anchor="t">
            <a:normAutofit/>
          </a:bodyPr>
          <a:lstStyle/>
          <a:p>
            <a:pPr marL="172720" indent="-172720" algn="l">
              <a:lnSpc>
                <a:spcPct val="123000"/>
              </a:lnSpc>
              <a:buSzPct val="100000"/>
              <a:buChar char="•"/>
            </a:pPr>
            <a:r>
              <a:rPr lang="en-US" sz="850" dirty="0"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Support for research profiles and researcher identity</a:t>
            </a:r>
            <a:endParaRPr lang="en-US" sz="850" dirty="0"/>
          </a:p>
          <a:p>
            <a:pPr marL="172720" indent="-172720" algn="l">
              <a:lnSpc>
                <a:spcPct val="123000"/>
              </a:lnSpc>
              <a:buSzPct val="100000"/>
              <a:buChar char="•"/>
            </a:pPr>
            <a:r>
              <a:rPr lang="en-US" sz="850" dirty="0">
                <a:latin typeface="Montserrat" pitchFamily="34" charset="0"/>
                <a:ea typeface="Montserrat" pitchFamily="34" charset="-122"/>
                <a:cs typeface="Montserrat" pitchFamily="34" charset="-120"/>
              </a:rPr>
              <a:t>Guidance on scholarly publishing</a:t>
            </a:r>
            <a:endParaRPr lang="en-US" sz="850" dirty="0"/>
          </a:p>
          <a:p>
            <a:pPr marL="172720" indent="-172720" algn="l">
              <a:lnSpc>
                <a:spcPct val="123000"/>
              </a:lnSpc>
              <a:buSzPct val="100000"/>
              <a:buChar char="•"/>
            </a:pPr>
            <a:r>
              <a:rPr lang="en-US" sz="850" dirty="0"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Promotion of institutional research outputs</a:t>
            </a:r>
            <a:endParaRPr lang="en-US" sz="850" dirty="0"/>
          </a:p>
          <a:p>
            <a:pPr marL="172720" indent="-172720" algn="l">
              <a:lnSpc>
                <a:spcPct val="123000"/>
              </a:lnSpc>
              <a:buSzPct val="100000"/>
              <a:buChar char="•"/>
            </a:pPr>
            <a:r>
              <a:rPr lang="en-US" sz="850" dirty="0"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Support for Open Educational Resources</a:t>
            </a:r>
          </a:p>
          <a:p>
            <a:pPr marL="172720" indent="-172720" algn="l">
              <a:lnSpc>
                <a:spcPct val="123000"/>
              </a:lnSpc>
              <a:buSzPct val="100000"/>
              <a:buChar char="•"/>
            </a:pPr>
            <a:r>
              <a:rPr lang="en-US" sz="850" dirty="0">
                <a:latin typeface="Montserrat" pitchFamily="34" charset="0"/>
              </a:rPr>
              <a:t>Collaboration with Open Science Initiatives </a:t>
            </a:r>
            <a:r>
              <a:rPr lang="en-US" sz="850" dirty="0" err="1">
                <a:latin typeface="Montserrat" pitchFamily="34" charset="0"/>
              </a:rPr>
              <a:t>e.g</a:t>
            </a:r>
            <a:r>
              <a:rPr lang="en-US" sz="850" dirty="0">
                <a:latin typeface="Montserrat" pitchFamily="34" charset="0"/>
              </a:rPr>
              <a:t> LIBSENSE </a:t>
            </a:r>
            <a:endParaRPr lang="en-US" sz="850" dirty="0"/>
          </a:p>
        </p:txBody>
      </p:sp>
      <p:sp>
        <p:nvSpPr>
          <p:cNvPr id="8" name="Shape 5"/>
          <p:cNvSpPr/>
          <p:nvPr/>
        </p:nvSpPr>
        <p:spPr>
          <a:xfrm>
            <a:off x="6430640" y="3294534"/>
            <a:ext cx="2244179" cy="1241227"/>
          </a:xfrm>
          <a:prstGeom prst="roundRect">
            <a:avLst>
              <a:gd name="adj" fmla="val 13808"/>
            </a:avLst>
          </a:prstGeom>
          <a:solidFill>
            <a:srgbClr val="D4E9F7"/>
          </a:solidFill>
          <a:ln/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4866" y="3443213"/>
            <a:ext cx="142801" cy="114226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6801892" y="3409727"/>
            <a:ext cx="1758702" cy="10108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The modern academic library is no longer just a place for accessing information—it is a partner in creating, managing, sharing and preserving knowledge.</a:t>
            </a:r>
            <a:endParaRPr lang="en-US" sz="850" dirty="0"/>
          </a:p>
        </p:txBody>
      </p:sp>
      <p:sp>
        <p:nvSpPr>
          <p:cNvPr id="11" name="Shape 2">
            <a:extLst>
              <a:ext uri="{FF2B5EF4-FFF2-40B4-BE49-F238E27FC236}">
                <a16:creationId xmlns:a16="http://schemas.microsoft.com/office/drawing/2014/main" id="{3100E1D0-2B6F-C023-4E58-EF5E89914044}"/>
              </a:ext>
            </a:extLst>
          </p:cNvPr>
          <p:cNvSpPr/>
          <p:nvPr/>
        </p:nvSpPr>
        <p:spPr>
          <a:xfrm>
            <a:off x="7175468" y="4791194"/>
            <a:ext cx="1896591" cy="314832"/>
          </a:xfrm>
          <a:prstGeom prst="roundRect">
            <a:avLst>
              <a:gd name="adj" fmla="val 21130"/>
            </a:avLst>
          </a:prstGeom>
          <a:solidFill>
            <a:schemeClr val="bg1"/>
          </a:solidFill>
          <a:ln/>
        </p:spPr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82FB6D2-C95C-0D25-7B5D-79C6F836C0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75074" y="4588044"/>
            <a:ext cx="359529" cy="359529"/>
          </a:xfrm>
          <a:prstGeom prst="rect">
            <a:avLst/>
          </a:prstGeom>
        </p:spPr>
      </p:pic>
      <p:sp>
        <p:nvSpPr>
          <p:cNvPr id="13" name="Shape 2">
            <a:extLst>
              <a:ext uri="{FF2B5EF4-FFF2-40B4-BE49-F238E27FC236}">
                <a16:creationId xmlns:a16="http://schemas.microsoft.com/office/drawing/2014/main" id="{88FF375E-8562-8021-FB00-AEAA8DE1D820}"/>
              </a:ext>
            </a:extLst>
          </p:cNvPr>
          <p:cNvSpPr/>
          <p:nvPr/>
        </p:nvSpPr>
        <p:spPr>
          <a:xfrm>
            <a:off x="7247409" y="4828668"/>
            <a:ext cx="1896591" cy="314832"/>
          </a:xfrm>
          <a:prstGeom prst="roundRect">
            <a:avLst>
              <a:gd name="adj" fmla="val 2113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73943" y="372368"/>
            <a:ext cx="8196114" cy="2226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FUHSI Library and Open Science Capacity Building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473943" y="608484"/>
            <a:ext cx="8196114" cy="1113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7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Building an Open Science culture</a:t>
            </a:r>
            <a:endParaRPr lang="en-US" sz="7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943" y="770558"/>
            <a:ext cx="8196114" cy="368818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039575" y="895787"/>
            <a:ext cx="1434294" cy="233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4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Sensitise</a:t>
            </a:r>
            <a:endParaRPr lang="en-US" sz="1450" dirty="0"/>
          </a:p>
        </p:txBody>
      </p:sp>
      <p:sp>
        <p:nvSpPr>
          <p:cNvPr id="6" name="Text 3"/>
          <p:cNvSpPr/>
          <p:nvPr/>
        </p:nvSpPr>
        <p:spPr>
          <a:xfrm>
            <a:off x="1727226" y="1192177"/>
            <a:ext cx="1854931" cy="3989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78000"/>
              </a:lnSpc>
              <a:buNone/>
            </a:pPr>
            <a:r>
              <a:rPr lang="en-US" sz="11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Drive Open Science activities  in partnership with LIBSENSE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3852144" y="3595432"/>
            <a:ext cx="1442175" cy="233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4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Train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3852144" y="3891821"/>
            <a:ext cx="1442175" cy="531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78000"/>
              </a:lnSpc>
              <a:buNone/>
            </a:pPr>
            <a:r>
              <a:rPr lang="en-US" sz="11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Workshops on responsible research and commons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5609548" y="868205"/>
            <a:ext cx="1434294" cy="233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4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Embed</a:t>
            </a:r>
            <a:endParaRPr lang="en-US" sz="1450" dirty="0"/>
          </a:p>
        </p:txBody>
      </p:sp>
      <p:sp>
        <p:nvSpPr>
          <p:cNvPr id="10" name="Text 7"/>
          <p:cNvSpPr/>
          <p:nvPr/>
        </p:nvSpPr>
        <p:spPr>
          <a:xfrm>
            <a:off x="5609548" y="1164594"/>
            <a:ext cx="1434294" cy="3989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78000"/>
              </a:lnSpc>
              <a:buNone/>
            </a:pPr>
            <a:r>
              <a:rPr lang="en-US" sz="11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Integrate practices across units and networks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473943" y="4496767"/>
            <a:ext cx="8196114" cy="243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5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Library is supporting capacity development through Open Science sensitisation programmes, researcher training and workshops, ORCID/PID awareness activities, information literacy programmes, responsible research and scholarly communication training, guidance on Open Access, support for students and early-career researchers, collaboration with university researchers and academic units, engagement with national and international Open Science initiatives, and promotion of responsible research practices.</a:t>
            </a:r>
            <a:endParaRPr lang="en-US" sz="500" dirty="0"/>
          </a:p>
        </p:txBody>
      </p:sp>
      <p:sp>
        <p:nvSpPr>
          <p:cNvPr id="12" name="Shape 9"/>
          <p:cNvSpPr/>
          <p:nvPr/>
        </p:nvSpPr>
        <p:spPr>
          <a:xfrm>
            <a:off x="473943" y="4778573"/>
            <a:ext cx="8196114" cy="179263"/>
          </a:xfrm>
          <a:prstGeom prst="roundRect">
            <a:avLst>
              <a:gd name="adj" fmla="val 50000"/>
            </a:avLst>
          </a:prstGeom>
          <a:solidFill>
            <a:srgbClr val="D4E9F7"/>
          </a:solidFill>
          <a:ln/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586" y="4829249"/>
            <a:ext cx="84609" cy="67642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693837" y="4829249"/>
            <a:ext cx="8365778" cy="81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Our goal:</a:t>
            </a:r>
            <a:r>
              <a:rPr lang="en-US" sz="5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Move Open Science from a concept people have heard about to a practice embedded in everyday research.</a:t>
            </a:r>
            <a:endParaRPr lang="en-US" sz="500" dirty="0"/>
          </a:p>
        </p:txBody>
      </p:sp>
      <p:sp>
        <p:nvSpPr>
          <p:cNvPr id="15" name="Shape 2">
            <a:extLst>
              <a:ext uri="{FF2B5EF4-FFF2-40B4-BE49-F238E27FC236}">
                <a16:creationId xmlns:a16="http://schemas.microsoft.com/office/drawing/2014/main" id="{318724D2-2F24-E3BA-75DE-909293C94FBA}"/>
              </a:ext>
            </a:extLst>
          </p:cNvPr>
          <p:cNvSpPr/>
          <p:nvPr/>
        </p:nvSpPr>
        <p:spPr>
          <a:xfrm>
            <a:off x="7175468" y="4791194"/>
            <a:ext cx="1896591" cy="314832"/>
          </a:xfrm>
          <a:prstGeom prst="roundRect">
            <a:avLst>
              <a:gd name="adj" fmla="val 21130"/>
            </a:avLst>
          </a:prstGeom>
          <a:solidFill>
            <a:schemeClr val="bg1"/>
          </a:solidFill>
          <a:ln/>
        </p:spPr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B6809A0-67D6-920B-9C24-AAAFE938E1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17197" y="4746497"/>
            <a:ext cx="359529" cy="359529"/>
          </a:xfrm>
          <a:prstGeom prst="rect">
            <a:avLst/>
          </a:prstGeom>
        </p:spPr>
      </p:pic>
      <p:sp>
        <p:nvSpPr>
          <p:cNvPr id="17" name="Shape 2">
            <a:extLst>
              <a:ext uri="{FF2B5EF4-FFF2-40B4-BE49-F238E27FC236}">
                <a16:creationId xmlns:a16="http://schemas.microsoft.com/office/drawing/2014/main" id="{7D8862CB-857D-BCB4-1526-16FBE1367089}"/>
              </a:ext>
            </a:extLst>
          </p:cNvPr>
          <p:cNvSpPr/>
          <p:nvPr/>
        </p:nvSpPr>
        <p:spPr>
          <a:xfrm>
            <a:off x="7175468" y="4739475"/>
            <a:ext cx="1896591" cy="314832"/>
          </a:xfrm>
          <a:prstGeom prst="roundRect">
            <a:avLst>
              <a:gd name="adj" fmla="val 2113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</p:sp>
      <p:sp>
        <p:nvSpPr>
          <p:cNvPr id="18" name="Shape 2">
            <a:extLst>
              <a:ext uri="{FF2B5EF4-FFF2-40B4-BE49-F238E27FC236}">
                <a16:creationId xmlns:a16="http://schemas.microsoft.com/office/drawing/2014/main" id="{0E3D0ED8-461C-1331-6EF2-A8C2638519FF}"/>
              </a:ext>
            </a:extLst>
          </p:cNvPr>
          <p:cNvSpPr/>
          <p:nvPr/>
        </p:nvSpPr>
        <p:spPr>
          <a:xfrm>
            <a:off x="7163024" y="4705231"/>
            <a:ext cx="1896591" cy="314832"/>
          </a:xfrm>
          <a:prstGeom prst="roundRect">
            <a:avLst>
              <a:gd name="adj" fmla="val 2113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73943" y="372368"/>
            <a:ext cx="8196114" cy="2713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20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Why Health Scientists Must Embrace Open Science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497012" y="2059112"/>
            <a:ext cx="2691705" cy="1356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850" b="1" dirty="0">
                <a:solidFill>
                  <a:srgbClr val="FFFFFF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For the Researcher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664097" y="1552724"/>
            <a:ext cx="3060959" cy="2215357"/>
          </a:xfrm>
          <a:prstGeom prst="rect">
            <a:avLst/>
          </a:prstGeom>
          <a:noFill/>
          <a:ln/>
        </p:spPr>
        <p:txBody>
          <a:bodyPr wrap="square" lIns="0" tIns="33007" rIns="0" bIns="0" rtlCol="0" anchor="t">
            <a:normAutofit lnSpcReduction="10000"/>
          </a:bodyPr>
          <a:lstStyle/>
          <a:p>
            <a:pPr marL="121920" indent="-121920" algn="l">
              <a:lnSpc>
                <a:spcPct val="107000"/>
              </a:lnSpc>
              <a:buSzPct val="100000"/>
              <a:buChar char="•"/>
            </a:pPr>
            <a:r>
              <a:rPr lang="en-US" sz="1200" dirty="0"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Increase research visibility</a:t>
            </a:r>
            <a:endParaRPr lang="en-US" sz="1200" dirty="0"/>
          </a:p>
          <a:p>
            <a:pPr marL="121920" indent="-121920" algn="l">
              <a:lnSpc>
                <a:spcPct val="107000"/>
              </a:lnSpc>
              <a:buSzPct val="100000"/>
              <a:buChar char="•"/>
            </a:pPr>
            <a:r>
              <a:rPr lang="en-US" sz="1200" dirty="0"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Reach wider audiences</a:t>
            </a:r>
            <a:endParaRPr lang="en-US" sz="1200" dirty="0"/>
          </a:p>
          <a:p>
            <a:pPr marL="121920" indent="-121920" algn="l">
              <a:lnSpc>
                <a:spcPct val="107000"/>
              </a:lnSpc>
              <a:buSzPct val="100000"/>
              <a:buChar char="•"/>
            </a:pPr>
            <a:r>
              <a:rPr lang="en-US" sz="1200" dirty="0">
                <a:latin typeface="Montserrat" pitchFamily="34" charset="0"/>
                <a:ea typeface="Montserrat" pitchFamily="34" charset="-122"/>
                <a:cs typeface="Montserrat" pitchFamily="34" charset="-120"/>
              </a:rPr>
              <a:t>Facilitate collaboration</a:t>
            </a:r>
            <a:endParaRPr lang="en-US" sz="1200" dirty="0"/>
          </a:p>
          <a:p>
            <a:pPr marL="121920" indent="-121920" algn="l">
              <a:lnSpc>
                <a:spcPct val="107000"/>
              </a:lnSpc>
              <a:buSzPct val="100000"/>
              <a:buChar char="•"/>
            </a:pPr>
            <a:r>
              <a:rPr lang="en-US" sz="1200" dirty="0"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Increase opportunities for citation</a:t>
            </a:r>
            <a:endParaRPr lang="en-US" sz="1200" dirty="0"/>
          </a:p>
          <a:p>
            <a:pPr marL="121920" indent="-121920" algn="l">
              <a:lnSpc>
                <a:spcPct val="107000"/>
              </a:lnSpc>
              <a:buSzPct val="100000"/>
              <a:buChar char="•"/>
            </a:pPr>
            <a:r>
              <a:rPr lang="en-US" sz="1200" dirty="0">
                <a:latin typeface="Montserrat" pitchFamily="34" charset="0"/>
                <a:ea typeface="Montserrat" pitchFamily="34" charset="-122"/>
                <a:cs typeface="Montserrat" pitchFamily="34" charset="-120"/>
              </a:rPr>
              <a:t>Attract research partnerships</a:t>
            </a:r>
            <a:endParaRPr lang="en-US" sz="1200" dirty="0"/>
          </a:p>
          <a:p>
            <a:pPr marL="121920" indent="-121920" algn="l">
              <a:lnSpc>
                <a:spcPct val="107000"/>
              </a:lnSpc>
              <a:buSzPct val="100000"/>
              <a:buChar char="•"/>
            </a:pPr>
            <a:r>
              <a:rPr lang="en-US" sz="1200" dirty="0">
                <a:latin typeface="Montserrat" pitchFamily="34" charset="0"/>
                <a:ea typeface="Montserrat" pitchFamily="34" charset="-122"/>
                <a:cs typeface="Montserrat" pitchFamily="34" charset="-120"/>
              </a:rPr>
              <a:t>Improve reproducibility</a:t>
            </a:r>
            <a:endParaRPr lang="en-US" sz="1200" dirty="0"/>
          </a:p>
          <a:p>
            <a:pPr marL="121920" indent="-121920" algn="l">
              <a:lnSpc>
                <a:spcPct val="107000"/>
              </a:lnSpc>
              <a:buSzPct val="100000"/>
              <a:buChar char="•"/>
            </a:pPr>
            <a:r>
              <a:rPr lang="en-US" sz="1200" dirty="0"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Enhance professional reputation</a:t>
            </a:r>
            <a:endParaRPr lang="en-US" sz="1200" dirty="0"/>
          </a:p>
          <a:p>
            <a:pPr marL="121920" indent="-121920" algn="l">
              <a:lnSpc>
                <a:spcPct val="107000"/>
              </a:lnSpc>
              <a:buSzPct val="100000"/>
              <a:buChar char="•"/>
            </a:pPr>
            <a:r>
              <a:rPr lang="en-US" sz="1200" dirty="0"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Discover collaborators and datasets</a:t>
            </a:r>
            <a:endParaRPr lang="en-US" sz="1200" dirty="0"/>
          </a:p>
          <a:p>
            <a:pPr marL="121920" indent="-121920" algn="l">
              <a:lnSpc>
                <a:spcPct val="107000"/>
              </a:lnSpc>
              <a:buSzPct val="100000"/>
              <a:buChar char="•"/>
            </a:pPr>
            <a:r>
              <a:rPr lang="en-US" sz="1200" dirty="0">
                <a:latin typeface="Montserrat" pitchFamily="34" charset="0"/>
                <a:ea typeface="Montserrat" pitchFamily="34" charset="-122"/>
                <a:cs typeface="Montserrat" pitchFamily="34" charset="-120"/>
              </a:rPr>
              <a:t>Accelerate scientific discovery</a:t>
            </a:r>
            <a:endParaRPr lang="en-US" sz="1200" dirty="0"/>
          </a:p>
          <a:p>
            <a:pPr marL="121920" indent="-121920" algn="l">
              <a:lnSpc>
                <a:spcPct val="107000"/>
              </a:lnSpc>
              <a:buSzPct val="100000"/>
              <a:buChar char="•"/>
            </a:pPr>
            <a:r>
              <a:rPr lang="en-US" sz="1200" dirty="0"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Increase the potential societal impact of research</a:t>
            </a:r>
          </a:p>
          <a:p>
            <a:pPr marL="121920" indent="-121920" algn="l">
              <a:lnSpc>
                <a:spcPct val="107000"/>
              </a:lnSpc>
              <a:buSzPct val="100000"/>
              <a:buChar char="•"/>
            </a:pPr>
            <a:r>
              <a:rPr lang="en-US" sz="1200" dirty="0">
                <a:latin typeface="Montserrat" pitchFamily="34" charset="0"/>
              </a:rPr>
              <a:t>Attract grants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114806" y="1230052"/>
            <a:ext cx="5256981" cy="1356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solidFill>
                  <a:schemeClr val="accent1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For the Institution</a:t>
            </a:r>
            <a:endParaRPr lang="en-US" sz="1200" dirty="0">
              <a:solidFill>
                <a:schemeClr val="accent1"/>
              </a:solidFill>
            </a:endParaRPr>
          </a:p>
        </p:txBody>
      </p:sp>
      <p:sp>
        <p:nvSpPr>
          <p:cNvPr id="7" name="Text 5"/>
          <p:cNvSpPr/>
          <p:nvPr/>
        </p:nvSpPr>
        <p:spPr>
          <a:xfrm>
            <a:off x="3887019" y="1491655"/>
            <a:ext cx="5256981" cy="2582426"/>
          </a:xfrm>
          <a:prstGeom prst="rect">
            <a:avLst/>
          </a:prstGeom>
          <a:noFill/>
          <a:ln/>
        </p:spPr>
        <p:txBody>
          <a:bodyPr wrap="square" lIns="0" tIns="33007" rIns="0" bIns="0" rtlCol="0" anchor="t">
            <a:normAutofit/>
          </a:bodyPr>
          <a:lstStyle/>
          <a:p>
            <a:pPr marL="121920" indent="-121920" algn="l">
              <a:lnSpc>
                <a:spcPct val="107000"/>
              </a:lnSpc>
              <a:buSzPct val="100000"/>
              <a:buChar char="•"/>
            </a:pPr>
            <a:r>
              <a:rPr 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Helps with the webometrics ranking of the university.</a:t>
            </a:r>
          </a:p>
          <a:p>
            <a:pPr marL="121920" indent="-121920">
              <a:lnSpc>
                <a:spcPct val="107000"/>
              </a:lnSpc>
              <a:buSzPct val="100000"/>
              <a:buFontTx/>
              <a:buChar char="•"/>
            </a:pPr>
            <a:r>
              <a:rPr 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Stronger research profile</a:t>
            </a:r>
            <a:endParaRPr lang="en-US" sz="1200" dirty="0"/>
          </a:p>
          <a:p>
            <a:pPr marL="121920" indent="-121920" algn="l">
              <a:lnSpc>
                <a:spcPct val="107000"/>
              </a:lnSpc>
              <a:buSzPct val="100000"/>
              <a:buChar char="•"/>
            </a:pPr>
            <a:endParaRPr lang="en-US" sz="1200" dirty="0"/>
          </a:p>
          <a:p>
            <a:pPr marL="121920" indent="-121920" algn="l">
              <a:lnSpc>
                <a:spcPct val="107000"/>
              </a:lnSpc>
              <a:buSzPct val="100000"/>
              <a:buChar char="•"/>
            </a:pPr>
            <a:r>
              <a:rPr 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Greater global visibility</a:t>
            </a:r>
            <a:endParaRPr lang="en-US" sz="1200" dirty="0"/>
          </a:p>
          <a:p>
            <a:pPr marL="121920" indent="-121920" algn="l">
              <a:lnSpc>
                <a:spcPct val="107000"/>
              </a:lnSpc>
              <a:buSzPct val="100000"/>
              <a:buChar char="•"/>
            </a:pPr>
            <a:r>
              <a:rPr 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More collaboration opportunities</a:t>
            </a:r>
            <a:endParaRPr lang="en-US" sz="1200" dirty="0"/>
          </a:p>
          <a:p>
            <a:pPr marL="121920" indent="-121920" algn="l">
              <a:lnSpc>
                <a:spcPct val="107000"/>
              </a:lnSpc>
              <a:buSzPct val="100000"/>
              <a:buChar char="•"/>
            </a:pPr>
            <a:r>
              <a:rPr 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Better dissemination of institutional knowledge</a:t>
            </a:r>
            <a:endParaRPr lang="en-US" sz="1200" dirty="0"/>
          </a:p>
          <a:p>
            <a:pPr marL="121920" indent="-121920" algn="l">
              <a:lnSpc>
                <a:spcPct val="107000"/>
              </a:lnSpc>
              <a:buSzPct val="100000"/>
              <a:buChar char="•"/>
            </a:pPr>
            <a:r>
              <a:rPr 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Stronger research culture</a:t>
            </a:r>
            <a:endParaRPr lang="en-US" sz="1200" dirty="0"/>
          </a:p>
          <a:p>
            <a:pPr marL="121920" indent="-121920" algn="l">
              <a:lnSpc>
                <a:spcPct val="107000"/>
              </a:lnSpc>
              <a:buSzPct val="100000"/>
              <a:buChar char="•"/>
            </a:pPr>
            <a:r>
              <a:rPr 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Greater public engagement</a:t>
            </a:r>
            <a:endParaRPr lang="en-US" sz="1200" dirty="0"/>
          </a:p>
        </p:txBody>
      </p:sp>
      <p:sp>
        <p:nvSpPr>
          <p:cNvPr id="9" name="Text 4">
            <a:extLst>
              <a:ext uri="{FF2B5EF4-FFF2-40B4-BE49-F238E27FC236}">
                <a16:creationId xmlns:a16="http://schemas.microsoft.com/office/drawing/2014/main" id="{CD7D7FB7-C65C-C4A9-18A1-2F037B6C6407}"/>
              </a:ext>
            </a:extLst>
          </p:cNvPr>
          <p:cNvSpPr/>
          <p:nvPr/>
        </p:nvSpPr>
        <p:spPr>
          <a:xfrm>
            <a:off x="789272" y="1239763"/>
            <a:ext cx="5256981" cy="1356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solidFill>
                  <a:schemeClr val="accent1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For the Researchers</a:t>
            </a:r>
            <a:endParaRPr lang="en-US" sz="1200" dirty="0">
              <a:solidFill>
                <a:schemeClr val="accent1"/>
              </a:solidFill>
            </a:endParaRPr>
          </a:p>
        </p:txBody>
      </p:sp>
      <p:sp>
        <p:nvSpPr>
          <p:cNvPr id="10" name="Shape 2">
            <a:extLst>
              <a:ext uri="{FF2B5EF4-FFF2-40B4-BE49-F238E27FC236}">
                <a16:creationId xmlns:a16="http://schemas.microsoft.com/office/drawing/2014/main" id="{91966CE6-733E-DD0C-ACE2-8F8B932250FA}"/>
              </a:ext>
            </a:extLst>
          </p:cNvPr>
          <p:cNvSpPr/>
          <p:nvPr/>
        </p:nvSpPr>
        <p:spPr>
          <a:xfrm>
            <a:off x="7175468" y="4791194"/>
            <a:ext cx="1896591" cy="314832"/>
          </a:xfrm>
          <a:prstGeom prst="roundRect">
            <a:avLst>
              <a:gd name="adj" fmla="val 21130"/>
            </a:avLst>
          </a:prstGeom>
          <a:solidFill>
            <a:schemeClr val="bg1"/>
          </a:solidFill>
          <a:ln/>
        </p:spPr>
      </p:sp>
      <p:sp>
        <p:nvSpPr>
          <p:cNvPr id="11" name="Shape 8">
            <a:extLst>
              <a:ext uri="{FF2B5EF4-FFF2-40B4-BE49-F238E27FC236}">
                <a16:creationId xmlns:a16="http://schemas.microsoft.com/office/drawing/2014/main" id="{4FA2E6CE-92D0-F4E3-0412-C7B1BDA51767}"/>
              </a:ext>
            </a:extLst>
          </p:cNvPr>
          <p:cNvSpPr/>
          <p:nvPr/>
        </p:nvSpPr>
        <p:spPr>
          <a:xfrm>
            <a:off x="473943" y="4178424"/>
            <a:ext cx="8196114" cy="577007"/>
          </a:xfrm>
          <a:prstGeom prst="roundRect">
            <a:avLst>
              <a:gd name="adj" fmla="val 29702"/>
            </a:avLst>
          </a:prstGeom>
          <a:solidFill>
            <a:srgbClr val="D4E9F7"/>
          </a:solidFill>
          <a:ln/>
        </p:spPr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4CC6114-1F10-78DE-DC87-4BD47A1C55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5074" y="4588044"/>
            <a:ext cx="359529" cy="359529"/>
          </a:xfrm>
          <a:prstGeom prst="rect">
            <a:avLst/>
          </a:prstGeom>
        </p:spPr>
      </p:pic>
      <p:sp>
        <p:nvSpPr>
          <p:cNvPr id="3" name="Shape 2">
            <a:extLst>
              <a:ext uri="{FF2B5EF4-FFF2-40B4-BE49-F238E27FC236}">
                <a16:creationId xmlns:a16="http://schemas.microsoft.com/office/drawing/2014/main" id="{CAF3A3DB-4CC1-AB93-9F26-9A10E6BE82FE}"/>
              </a:ext>
            </a:extLst>
          </p:cNvPr>
          <p:cNvSpPr/>
          <p:nvPr/>
        </p:nvSpPr>
        <p:spPr>
          <a:xfrm>
            <a:off x="7247409" y="4767808"/>
            <a:ext cx="1896591" cy="314832"/>
          </a:xfrm>
          <a:prstGeom prst="roundRect">
            <a:avLst>
              <a:gd name="adj" fmla="val 2113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73943" y="388069"/>
            <a:ext cx="8196114" cy="3758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3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What Can Every FUHSI Researcher Do?</a:t>
            </a:r>
            <a:endParaRPr lang="en-US" sz="2350" dirty="0"/>
          </a:p>
        </p:txBody>
      </p:sp>
      <p:sp>
        <p:nvSpPr>
          <p:cNvPr id="3" name="Text 1"/>
          <p:cNvSpPr/>
          <p:nvPr/>
        </p:nvSpPr>
        <p:spPr>
          <a:xfrm>
            <a:off x="473943" y="802481"/>
            <a:ext cx="8196114" cy="1878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Start small, but work smart. Make openness part of your research workflow.</a:t>
            </a:r>
            <a:endParaRPr lang="en-US" sz="11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943" y="1134963"/>
            <a:ext cx="2732038" cy="45697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88169" y="1688306"/>
            <a:ext cx="2503587" cy="1878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Before Research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588169" y="1934021"/>
            <a:ext cx="2503587" cy="909786"/>
          </a:xfrm>
          <a:prstGeom prst="rect">
            <a:avLst/>
          </a:prstGeom>
          <a:noFill/>
          <a:ln/>
        </p:spPr>
        <p:txBody>
          <a:bodyPr wrap="square" lIns="0" tIns="45702" rIns="0" bIns="0" rtlCol="0" anchor="t">
            <a:normAutofit/>
          </a:bodyPr>
          <a:lstStyle/>
          <a:p>
            <a:pPr marL="172720" indent="-172720" algn="l">
              <a:lnSpc>
                <a:spcPct val="123000"/>
              </a:lnSpc>
              <a:buSzPct val="100000"/>
              <a:buChar char="•"/>
            </a:pPr>
            <a:r>
              <a:rPr lang="en-US" sz="850" dirty="0">
                <a:latin typeface="Montserrat" pitchFamily="34" charset="0"/>
                <a:ea typeface="Montserrat" pitchFamily="34" charset="-122"/>
                <a:cs typeface="Montserrat" pitchFamily="34" charset="-120"/>
              </a:rPr>
              <a:t>Use open literature and evidence sources.</a:t>
            </a:r>
            <a:endParaRPr lang="en-US" sz="850" dirty="0"/>
          </a:p>
          <a:p>
            <a:pPr marL="172720" indent="-172720" algn="l">
              <a:lnSpc>
                <a:spcPct val="123000"/>
              </a:lnSpc>
              <a:buSzPct val="100000"/>
              <a:buChar char="•"/>
            </a:pPr>
            <a:r>
              <a:rPr lang="en-US" sz="850" dirty="0">
                <a:latin typeface="Montserrat" pitchFamily="34" charset="0"/>
                <a:ea typeface="Montserrat" pitchFamily="34" charset="-122"/>
                <a:cs typeface="Montserrat" pitchFamily="34" charset="-120"/>
              </a:rPr>
              <a:t>Get an Identifier </a:t>
            </a:r>
            <a:r>
              <a:rPr lang="en-US" sz="850" dirty="0" err="1">
                <a:latin typeface="Montserrat" pitchFamily="34" charset="0"/>
                <a:ea typeface="Montserrat" pitchFamily="34" charset="-122"/>
                <a:cs typeface="Montserrat" pitchFamily="34" charset="-120"/>
              </a:rPr>
              <a:t>e.g</a:t>
            </a:r>
            <a:r>
              <a:rPr lang="en-US" sz="850" dirty="0">
                <a:latin typeface="Montserrat" pitchFamily="34" charset="0"/>
                <a:ea typeface="Montserrat" pitchFamily="34" charset="-122"/>
                <a:cs typeface="Montserrat" pitchFamily="34" charset="-120"/>
              </a:rPr>
              <a:t> ORCID</a:t>
            </a:r>
            <a:endParaRPr lang="en-US" sz="850" dirty="0"/>
          </a:p>
          <a:p>
            <a:pPr marL="172720" indent="-172720" algn="l">
              <a:lnSpc>
                <a:spcPct val="123000"/>
              </a:lnSpc>
              <a:buSzPct val="100000"/>
              <a:buChar char="•"/>
            </a:pPr>
            <a:r>
              <a:rPr lang="en-US" sz="850" dirty="0">
                <a:latin typeface="Montserrat" pitchFamily="34" charset="0"/>
                <a:ea typeface="Montserrat" pitchFamily="34" charset="-122"/>
                <a:cs typeface="Montserrat" pitchFamily="34" charset="-120"/>
              </a:rPr>
              <a:t>Identify appropriate data-management practices </a:t>
            </a:r>
            <a:r>
              <a:rPr lang="en-US" sz="850" dirty="0" err="1">
                <a:latin typeface="Montserrat" pitchFamily="34" charset="0"/>
                <a:ea typeface="Montserrat" pitchFamily="34" charset="-122"/>
                <a:cs typeface="Montserrat" pitchFamily="34" charset="-120"/>
              </a:rPr>
              <a:t>e.g</a:t>
            </a:r>
            <a:r>
              <a:rPr lang="en-US" sz="850" dirty="0">
                <a:latin typeface="Montserrat" pitchFamily="34" charset="0"/>
                <a:ea typeface="Montserrat" pitchFamily="34" charset="-122"/>
                <a:cs typeface="Montserrat" pitchFamily="34" charset="-120"/>
              </a:rPr>
              <a:t> identify appropriate storage system for your data to prevent data loss.</a:t>
            </a:r>
            <a:endParaRPr lang="en-US" sz="8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5981" y="1134963"/>
            <a:ext cx="2732038" cy="456977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3320207" y="1688306"/>
            <a:ext cx="2503587" cy="1878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During Research</a:t>
            </a:r>
            <a:endParaRPr lang="en-US" sz="1150" dirty="0"/>
          </a:p>
        </p:txBody>
      </p:sp>
      <p:sp>
        <p:nvSpPr>
          <p:cNvPr id="9" name="Text 5"/>
          <p:cNvSpPr/>
          <p:nvPr/>
        </p:nvSpPr>
        <p:spPr>
          <a:xfrm>
            <a:off x="3320207" y="1934021"/>
            <a:ext cx="2503587" cy="909786"/>
          </a:xfrm>
          <a:prstGeom prst="rect">
            <a:avLst/>
          </a:prstGeom>
          <a:noFill/>
          <a:ln/>
        </p:spPr>
        <p:txBody>
          <a:bodyPr wrap="square" lIns="0" tIns="45702" rIns="0" bIns="0" rtlCol="0" anchor="t">
            <a:normAutofit fontScale="92500" lnSpcReduction="10000"/>
          </a:bodyPr>
          <a:lstStyle/>
          <a:p>
            <a:pPr marL="172720" indent="-172720" algn="l">
              <a:lnSpc>
                <a:spcPct val="123000"/>
              </a:lnSpc>
              <a:buSzPct val="100000"/>
              <a:buChar char="•"/>
            </a:pPr>
            <a:r>
              <a:rPr lang="en-US" sz="8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Document your methods carefully.</a:t>
            </a:r>
            <a:endParaRPr lang="en-US" sz="850" dirty="0"/>
          </a:p>
          <a:p>
            <a:pPr marL="172720" indent="-172720" algn="l">
              <a:lnSpc>
                <a:spcPct val="123000"/>
              </a:lnSpc>
              <a:buSzPct val="100000"/>
              <a:buChar char="•"/>
            </a:pPr>
            <a:r>
              <a:rPr lang="en-US" sz="8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Use responsible and reproducible research practices.</a:t>
            </a:r>
            <a:endParaRPr lang="en-US" sz="850" dirty="0"/>
          </a:p>
          <a:p>
            <a:pPr marL="172720" indent="-172720" algn="l">
              <a:lnSpc>
                <a:spcPct val="123000"/>
              </a:lnSpc>
              <a:buSzPct val="100000"/>
              <a:buChar char="•"/>
            </a:pPr>
            <a:r>
              <a:rPr lang="en-US" sz="8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Where appropriate, consider sharing data/code/materials for transparency, openness and integrity.</a:t>
            </a:r>
            <a:endParaRPr lang="en-US" sz="8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8019" y="1134963"/>
            <a:ext cx="2732038" cy="456977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6052245" y="1688306"/>
            <a:ext cx="2503587" cy="1878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After Research</a:t>
            </a:r>
            <a:endParaRPr lang="en-US" sz="1150" dirty="0"/>
          </a:p>
        </p:txBody>
      </p:sp>
      <p:sp>
        <p:nvSpPr>
          <p:cNvPr id="12" name="Text 7"/>
          <p:cNvSpPr/>
          <p:nvPr/>
        </p:nvSpPr>
        <p:spPr>
          <a:xfrm>
            <a:off x="6052245" y="1934021"/>
            <a:ext cx="2503587" cy="2021756"/>
          </a:xfrm>
          <a:prstGeom prst="rect">
            <a:avLst/>
          </a:prstGeom>
          <a:noFill/>
          <a:ln/>
        </p:spPr>
        <p:txBody>
          <a:bodyPr wrap="square" lIns="0" tIns="45702" rIns="0" bIns="0" rtlCol="0" anchor="t">
            <a:normAutofit/>
          </a:bodyPr>
          <a:lstStyle/>
          <a:p>
            <a:pPr marL="172720" indent="-172720" algn="l">
              <a:lnSpc>
                <a:spcPct val="123000"/>
              </a:lnSpc>
              <a:buSzPct val="100000"/>
              <a:buChar char="•"/>
            </a:pPr>
            <a:r>
              <a:rPr lang="en-US" sz="850" dirty="0">
                <a:latin typeface="Montserrat" pitchFamily="34" charset="0"/>
                <a:ea typeface="Montserrat" pitchFamily="34" charset="-122"/>
                <a:cs typeface="Montserrat" pitchFamily="34" charset="-120"/>
              </a:rPr>
              <a:t>Publish through appropriate Open Access routes where feasible.</a:t>
            </a:r>
            <a:endParaRPr lang="en-US" sz="850" dirty="0"/>
          </a:p>
          <a:p>
            <a:pPr marL="172720" indent="-172720" algn="l">
              <a:lnSpc>
                <a:spcPct val="123000"/>
              </a:lnSpc>
              <a:buSzPct val="100000"/>
              <a:buChar char="•"/>
            </a:pPr>
            <a:r>
              <a:rPr lang="en-US" sz="850" dirty="0"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Deposit permitted versions of publications in repositories.</a:t>
            </a:r>
            <a:endParaRPr lang="en-US" sz="850" dirty="0"/>
          </a:p>
          <a:p>
            <a:pPr marL="172720" indent="-172720" algn="l">
              <a:lnSpc>
                <a:spcPct val="123000"/>
              </a:lnSpc>
              <a:buSzPct val="100000"/>
              <a:buChar char="•"/>
            </a:pPr>
            <a:r>
              <a:rPr lang="en-US" sz="850" dirty="0"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Maintain an accurate ORCID/research profile.</a:t>
            </a:r>
            <a:endParaRPr lang="en-US" sz="850" dirty="0"/>
          </a:p>
          <a:p>
            <a:pPr marL="172720" indent="-172720" algn="l">
              <a:lnSpc>
                <a:spcPct val="123000"/>
              </a:lnSpc>
              <a:buSzPct val="100000"/>
              <a:buChar char="•"/>
            </a:pPr>
            <a:r>
              <a:rPr lang="en-US" sz="850" dirty="0">
                <a:latin typeface="Montserrat" pitchFamily="34" charset="0"/>
                <a:ea typeface="Montserrat" pitchFamily="34" charset="-122"/>
                <a:cs typeface="Montserrat" pitchFamily="34" charset="-120"/>
              </a:rPr>
              <a:t>Share research findings beyond the journal article.</a:t>
            </a:r>
            <a:endParaRPr lang="en-US" sz="850" dirty="0"/>
          </a:p>
          <a:p>
            <a:pPr marL="172720" indent="-172720" algn="l">
              <a:lnSpc>
                <a:spcPct val="123000"/>
              </a:lnSpc>
              <a:buSzPct val="100000"/>
              <a:buChar char="•"/>
            </a:pPr>
            <a:r>
              <a:rPr lang="en-US" sz="850" dirty="0"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Make educational and research materials reusable where appropriate.</a:t>
            </a:r>
            <a:endParaRPr lang="en-US" sz="850" dirty="0"/>
          </a:p>
        </p:txBody>
      </p:sp>
      <p:sp>
        <p:nvSpPr>
          <p:cNvPr id="13" name="Shape 8"/>
          <p:cNvSpPr/>
          <p:nvPr/>
        </p:nvSpPr>
        <p:spPr>
          <a:xfrm>
            <a:off x="473943" y="4178424"/>
            <a:ext cx="8196114" cy="577007"/>
          </a:xfrm>
          <a:prstGeom prst="roundRect">
            <a:avLst>
              <a:gd name="adj" fmla="val 29702"/>
            </a:avLst>
          </a:prstGeom>
          <a:solidFill>
            <a:srgbClr val="D4E9F7"/>
          </a:solidFill>
          <a:ln/>
        </p:spPr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8169" y="4317578"/>
            <a:ext cx="142801" cy="114226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845195" y="4303291"/>
            <a:ext cx="7710636" cy="3369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endParaRPr lang="en-US" sz="850" dirty="0"/>
          </a:p>
        </p:txBody>
      </p:sp>
      <p:sp>
        <p:nvSpPr>
          <p:cNvPr id="16" name="Shape 2">
            <a:extLst>
              <a:ext uri="{FF2B5EF4-FFF2-40B4-BE49-F238E27FC236}">
                <a16:creationId xmlns:a16="http://schemas.microsoft.com/office/drawing/2014/main" id="{143DF9DF-4C57-6225-CA8F-9BDC2891F150}"/>
              </a:ext>
            </a:extLst>
          </p:cNvPr>
          <p:cNvSpPr/>
          <p:nvPr/>
        </p:nvSpPr>
        <p:spPr>
          <a:xfrm>
            <a:off x="7175468" y="4791194"/>
            <a:ext cx="1896591" cy="314832"/>
          </a:xfrm>
          <a:prstGeom prst="roundRect">
            <a:avLst>
              <a:gd name="adj" fmla="val 21130"/>
            </a:avLst>
          </a:prstGeom>
          <a:solidFill>
            <a:schemeClr val="bg1"/>
          </a:solidFill>
          <a:ln/>
        </p:spPr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FC30BA1-2FB8-2471-67C9-8C21B83CD01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75074" y="4588044"/>
            <a:ext cx="359529" cy="359529"/>
          </a:xfrm>
          <a:prstGeom prst="rect">
            <a:avLst/>
          </a:prstGeom>
        </p:spPr>
      </p:pic>
      <p:sp>
        <p:nvSpPr>
          <p:cNvPr id="18" name="Shape 2">
            <a:extLst>
              <a:ext uri="{FF2B5EF4-FFF2-40B4-BE49-F238E27FC236}">
                <a16:creationId xmlns:a16="http://schemas.microsoft.com/office/drawing/2014/main" id="{6E621F8A-02A3-FFF9-EE6E-62A92F67F3D5}"/>
              </a:ext>
            </a:extLst>
          </p:cNvPr>
          <p:cNvSpPr/>
          <p:nvPr/>
        </p:nvSpPr>
        <p:spPr>
          <a:xfrm>
            <a:off x="7175467" y="4755431"/>
            <a:ext cx="1896591" cy="314832"/>
          </a:xfrm>
          <a:prstGeom prst="roundRect">
            <a:avLst>
              <a:gd name="adj" fmla="val 2113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AB77A21-0A31-92AC-8FE5-E89C0808F606}"/>
              </a:ext>
            </a:extLst>
          </p:cNvPr>
          <p:cNvSpPr txBox="1"/>
          <p:nvPr/>
        </p:nvSpPr>
        <p:spPr>
          <a:xfrm>
            <a:off x="580869" y="986593"/>
            <a:ext cx="7982262" cy="29909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lnSpc>
                <a:spcPct val="123000"/>
              </a:lnSpc>
              <a:buNone/>
            </a:pPr>
            <a:r>
              <a:rPr lang="en-US" sz="1400" dirty="0">
                <a:latin typeface="Aptos" panose="020B0004020202020204" pitchFamily="34" charset="0"/>
              </a:rPr>
              <a:t>Open Science is not simply about opening publications. It is about opening the entire research ecosystem to greater visibility, collaboration, transparency and impact.</a:t>
            </a:r>
          </a:p>
          <a:p>
            <a:pPr marL="0" indent="0" algn="just">
              <a:lnSpc>
                <a:spcPct val="123000"/>
              </a:lnSpc>
              <a:buNone/>
            </a:pPr>
            <a:endParaRPr lang="en-US" sz="1400" dirty="0">
              <a:solidFill>
                <a:srgbClr val="000000"/>
              </a:solidFill>
              <a:latin typeface="Aptos" panose="020B0004020202020204" pitchFamily="34" charset="0"/>
            </a:endParaRPr>
          </a:p>
          <a:p>
            <a:pPr algn="just">
              <a:lnSpc>
                <a:spcPct val="123000"/>
              </a:lnSpc>
            </a:pPr>
            <a:r>
              <a:rPr lang="en-US" sz="1400" dirty="0">
                <a:solidFill>
                  <a:srgbClr val="000000"/>
                </a:solidFill>
                <a:latin typeface="Aptos" panose="020B0004020202020204" pitchFamily="34" charset="0"/>
                <a:ea typeface="Montserrat" pitchFamily="34" charset="-122"/>
                <a:cs typeface="Montserrat" pitchFamily="34" charset="-120"/>
              </a:rPr>
              <a:t>Open does not mean careless. Open Science must always respect ethics, privacy, confidentiality, intellectual property and research integrity.</a:t>
            </a:r>
          </a:p>
          <a:p>
            <a:pPr marL="0" indent="0" algn="just">
              <a:lnSpc>
                <a:spcPct val="123000"/>
              </a:lnSpc>
              <a:buNone/>
            </a:pPr>
            <a:endParaRPr lang="en-US" sz="1400" dirty="0">
              <a:solidFill>
                <a:srgbClr val="000000"/>
              </a:solidFill>
              <a:latin typeface="Aptos" panose="020B0004020202020204" pitchFamily="34" charset="0"/>
              <a:ea typeface="Montserrat" pitchFamily="34" charset="-122"/>
              <a:cs typeface="Montserrat" pitchFamily="34" charset="-120"/>
            </a:endParaRPr>
          </a:p>
          <a:p>
            <a:pPr marL="0" indent="0" algn="just">
              <a:lnSpc>
                <a:spcPct val="123000"/>
              </a:lnSpc>
              <a:buNone/>
            </a:pPr>
            <a:r>
              <a:rPr lang="en-US" sz="1400" dirty="0">
                <a:latin typeface="Aptos" panose="020B0004020202020204" pitchFamily="34" charset="0"/>
              </a:rPr>
              <a:t>The Library is ready to support this journey.</a:t>
            </a:r>
          </a:p>
          <a:p>
            <a:pPr marL="0" indent="0" algn="just">
              <a:lnSpc>
                <a:spcPct val="123000"/>
              </a:lnSpc>
              <a:buNone/>
            </a:pPr>
            <a:endParaRPr lang="en-US" sz="1400" dirty="0">
              <a:solidFill>
                <a:srgbClr val="000000"/>
              </a:solidFill>
              <a:latin typeface="Aptos" panose="020B0004020202020204" pitchFamily="34" charset="0"/>
              <a:ea typeface="Montserrat" pitchFamily="34" charset="-122"/>
              <a:cs typeface="Montserrat" pitchFamily="34" charset="-120"/>
            </a:endParaRPr>
          </a:p>
          <a:p>
            <a:pPr marL="0" indent="0" algn="just">
              <a:lnSpc>
                <a:spcPct val="123000"/>
              </a:lnSpc>
              <a:buNone/>
            </a:pPr>
            <a:endParaRPr lang="en-US" sz="1400" dirty="0">
              <a:solidFill>
                <a:srgbClr val="000000"/>
              </a:solidFill>
              <a:latin typeface="Aptos" panose="020B0004020202020204" pitchFamily="34" charset="0"/>
              <a:ea typeface="Montserrat" pitchFamily="34" charset="-122"/>
              <a:cs typeface="Montserrat" pitchFamily="34" charset="-120"/>
            </a:endParaRPr>
          </a:p>
          <a:p>
            <a:pPr marL="0" indent="0" algn="just">
              <a:lnSpc>
                <a:spcPct val="123000"/>
              </a:lnSpc>
              <a:buNone/>
            </a:pPr>
            <a:endParaRPr lang="en-US" sz="1400" dirty="0">
              <a:solidFill>
                <a:srgbClr val="000000"/>
              </a:solidFill>
              <a:latin typeface="Aptos" panose="020B0004020202020204" pitchFamily="34" charset="0"/>
              <a:ea typeface="Montserrat" pitchFamily="34" charset="-122"/>
              <a:cs typeface="Montserrat" pitchFamily="34" charset="-120"/>
            </a:endParaRPr>
          </a:p>
          <a:p>
            <a:pPr marL="0" indent="0" algn="just">
              <a:lnSpc>
                <a:spcPct val="123000"/>
              </a:lnSpc>
              <a:buNone/>
            </a:pPr>
            <a:endParaRPr lang="en-US" sz="1400" dirty="0">
              <a:latin typeface="Aptos" panose="020B0004020202020204" pitchFamily="34" charset="0"/>
            </a:endParaRPr>
          </a:p>
        </p:txBody>
      </p:sp>
      <p:sp>
        <p:nvSpPr>
          <p:cNvPr id="5" name="Shape 2">
            <a:extLst>
              <a:ext uri="{FF2B5EF4-FFF2-40B4-BE49-F238E27FC236}">
                <a16:creationId xmlns:a16="http://schemas.microsoft.com/office/drawing/2014/main" id="{5F3098EC-B359-7D17-09E5-AD47BE49D15B}"/>
              </a:ext>
            </a:extLst>
          </p:cNvPr>
          <p:cNvSpPr/>
          <p:nvPr/>
        </p:nvSpPr>
        <p:spPr>
          <a:xfrm>
            <a:off x="7175468" y="4791194"/>
            <a:ext cx="1896591" cy="314832"/>
          </a:xfrm>
          <a:prstGeom prst="roundRect">
            <a:avLst>
              <a:gd name="adj" fmla="val 21130"/>
            </a:avLst>
          </a:prstGeom>
          <a:solidFill>
            <a:schemeClr val="bg1"/>
          </a:solidFill>
          <a:ln/>
        </p:spPr>
      </p:sp>
      <p:sp>
        <p:nvSpPr>
          <p:cNvPr id="6" name="Text 0">
            <a:extLst>
              <a:ext uri="{FF2B5EF4-FFF2-40B4-BE49-F238E27FC236}">
                <a16:creationId xmlns:a16="http://schemas.microsoft.com/office/drawing/2014/main" id="{FA08635D-334C-437E-91A5-3FEAA18B1CF5}"/>
              </a:ext>
            </a:extLst>
          </p:cNvPr>
          <p:cNvSpPr/>
          <p:nvPr/>
        </p:nvSpPr>
        <p:spPr>
          <a:xfrm>
            <a:off x="-72351" y="493000"/>
            <a:ext cx="8196114" cy="3758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23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Conclusion</a:t>
            </a:r>
            <a:endParaRPr lang="en-US" sz="2350" dirty="0"/>
          </a:p>
        </p:txBody>
      </p:sp>
      <p:sp>
        <p:nvSpPr>
          <p:cNvPr id="9" name="Shape 8">
            <a:extLst>
              <a:ext uri="{FF2B5EF4-FFF2-40B4-BE49-F238E27FC236}">
                <a16:creationId xmlns:a16="http://schemas.microsoft.com/office/drawing/2014/main" id="{3BB84AD1-9B7B-7A07-8F6D-F49C37E0C3DD}"/>
              </a:ext>
            </a:extLst>
          </p:cNvPr>
          <p:cNvSpPr/>
          <p:nvPr/>
        </p:nvSpPr>
        <p:spPr>
          <a:xfrm>
            <a:off x="473943" y="4178424"/>
            <a:ext cx="8196114" cy="577007"/>
          </a:xfrm>
          <a:prstGeom prst="roundRect">
            <a:avLst>
              <a:gd name="adj" fmla="val 29702"/>
            </a:avLst>
          </a:prstGeom>
          <a:solidFill>
            <a:srgbClr val="D4E9F7"/>
          </a:solidFill>
          <a:ln/>
        </p:spPr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16E78A5-F675-17E4-4550-F0E4D9F4B1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5074" y="4588044"/>
            <a:ext cx="359529" cy="359529"/>
          </a:xfrm>
          <a:prstGeom prst="rect">
            <a:avLst/>
          </a:prstGeom>
        </p:spPr>
      </p:pic>
      <p:sp>
        <p:nvSpPr>
          <p:cNvPr id="2" name="Shape 2">
            <a:extLst>
              <a:ext uri="{FF2B5EF4-FFF2-40B4-BE49-F238E27FC236}">
                <a16:creationId xmlns:a16="http://schemas.microsoft.com/office/drawing/2014/main" id="{1656A4E9-05FF-AFFB-4008-4F3ED090DCBE}"/>
              </a:ext>
            </a:extLst>
          </p:cNvPr>
          <p:cNvSpPr/>
          <p:nvPr/>
        </p:nvSpPr>
        <p:spPr>
          <a:xfrm>
            <a:off x="7103015" y="4786178"/>
            <a:ext cx="1896591" cy="314832"/>
          </a:xfrm>
          <a:prstGeom prst="roundRect">
            <a:avLst>
              <a:gd name="adj" fmla="val 2113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</p:sp>
    </p:spTree>
    <p:extLst>
      <p:ext uri="{BB962C8B-B14F-4D97-AF65-F5344CB8AC3E}">
        <p14:creationId xmlns:p14="http://schemas.microsoft.com/office/powerpoint/2010/main" val="24360755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8EA020E-734B-9E3C-148D-BA41B4DBB6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2087" y="333375"/>
            <a:ext cx="6219825" cy="4476750"/>
          </a:xfrm>
          <a:prstGeom prst="rect">
            <a:avLst/>
          </a:prstGeom>
        </p:spPr>
      </p:pic>
      <p:sp>
        <p:nvSpPr>
          <p:cNvPr id="4" name="Shape 2">
            <a:extLst>
              <a:ext uri="{FF2B5EF4-FFF2-40B4-BE49-F238E27FC236}">
                <a16:creationId xmlns:a16="http://schemas.microsoft.com/office/drawing/2014/main" id="{2C367396-A1DA-438A-4BA6-80BF788EDAAE}"/>
              </a:ext>
            </a:extLst>
          </p:cNvPr>
          <p:cNvSpPr/>
          <p:nvPr/>
        </p:nvSpPr>
        <p:spPr>
          <a:xfrm>
            <a:off x="7185460" y="4786178"/>
            <a:ext cx="1896591" cy="314832"/>
          </a:xfrm>
          <a:prstGeom prst="roundRect">
            <a:avLst>
              <a:gd name="adj" fmla="val 21130"/>
            </a:avLst>
          </a:prstGeom>
          <a:solidFill>
            <a:schemeClr val="bg1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9521575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744</Words>
  <Application>Microsoft Office PowerPoint</Application>
  <PresentationFormat>On-screen Show (16:9)</PresentationFormat>
  <Paragraphs>113</Paragraphs>
  <Slides>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Aptos</vt:lpstr>
      <vt:lpstr>Barlow Bold</vt:lpstr>
      <vt:lpstr>Montserrat Bold</vt:lpstr>
      <vt:lpstr>Montserrat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lastModifiedBy>HP</cp:lastModifiedBy>
  <cp:revision>6</cp:revision>
  <cp:lastPrinted>2026-08-18T11:32:31Z</cp:lastPrinted>
  <dcterms:created xsi:type="dcterms:W3CDTF">2026-08-18T11:04:10Z</dcterms:created>
  <dcterms:modified xsi:type="dcterms:W3CDTF">2026-08-19T10:46:11Z</dcterms:modified>
</cp:coreProperties>
</file>