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bold.fntdata"/><Relationship Id="rId16" Type="http://schemas.openxmlformats.org/officeDocument/2006/relationships/font" Target="fonts/PlayfairDisplay-regular.fntdata"/><Relationship Id="rId5" Type="http://schemas.openxmlformats.org/officeDocument/2006/relationships/notesMaster" Target="notesMasters/notesMaster1.xml"/><Relationship Id="rId19" Type="http://schemas.openxmlformats.org/officeDocument/2006/relationships/font" Target="fonts/PlayfairDisplay-boldItalic.fntdata"/><Relationship Id="rId6" Type="http://schemas.openxmlformats.org/officeDocument/2006/relationships/slide" Target="slides/slide1.xml"/><Relationship Id="rId18"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6f83aa91_0_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6f83aa9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dd20aafc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dd20aafc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6f83aa9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6f83aa9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6f83aa91_0_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6f83aa9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dd20aafccf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dd20aafc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mailto:oladelesekinah@gmail.com" TargetMode="External"/><Relationship Id="rId4" Type="http://schemas.openxmlformats.org/officeDocument/2006/relationships/hyperlink" Target="https://substack.com/@oladelesekinah"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363" y="141665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t>Spread the message, educate a woman around you today. 🎀</a:t>
            </a:r>
            <a:endParaRPr sz="2300"/>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By Oladele Sekinah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Thank You</a:t>
            </a:r>
            <a:endParaRPr sz="3600"/>
          </a:p>
        </p:txBody>
      </p:sp>
      <p:sp>
        <p:nvSpPr>
          <p:cNvPr id="124" name="Google Shape;124;p22"/>
          <p:cNvSpPr txBox="1"/>
          <p:nvPr>
            <p:ph idx="1" type="body"/>
          </p:nvPr>
        </p:nvSpPr>
        <p:spPr>
          <a:xfrm>
            <a:off x="311700" y="1248275"/>
            <a:ext cx="3282600" cy="33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Oladele Sekinah</a:t>
            </a:r>
            <a:br>
              <a:rPr b="1" lang="en" sz="1400"/>
            </a:br>
            <a:r>
              <a:rPr lang="en" u="sng">
                <a:solidFill>
                  <a:schemeClr val="hlink"/>
                </a:solidFill>
                <a:hlinkClick r:id="rId3"/>
              </a:rPr>
              <a:t>oladelesekinah@gmail.com</a:t>
            </a:r>
            <a:endParaRPr/>
          </a:p>
          <a:p>
            <a:pPr indent="0" lvl="0" marL="0" rtl="0" algn="l">
              <a:spcBef>
                <a:spcPts val="1600"/>
              </a:spcBef>
              <a:spcAft>
                <a:spcPts val="0"/>
              </a:spcAft>
              <a:buNone/>
            </a:pPr>
            <a:r>
              <a:rPr lang="en"/>
              <a:t>Substack: </a:t>
            </a:r>
            <a:r>
              <a:rPr lang="en" u="sng">
                <a:solidFill>
                  <a:schemeClr val="hlink"/>
                </a:solidFill>
                <a:hlinkClick r:id="rId4"/>
              </a:rPr>
              <a:t>https://substack.com/@oladelesekinah</a:t>
            </a:r>
            <a:r>
              <a:rPr lang="en"/>
              <a:t> </a:t>
            </a:r>
            <a:endParaRPr/>
          </a:p>
          <a:p>
            <a:pPr indent="0" lvl="0" marL="0" rtl="0" algn="l">
              <a:spcBef>
                <a:spcPts val="1600"/>
              </a:spcBef>
              <a:spcAft>
                <a:spcPts val="1600"/>
              </a:spcAft>
              <a:buNone/>
            </a:pPr>
            <a:r>
              <a:t/>
            </a:r>
            <a:endParaRPr/>
          </a:p>
        </p:txBody>
      </p:sp>
      <p:pic>
        <p:nvPicPr>
          <p:cNvPr id="125" name="Google Shape;125;p22"/>
          <p:cNvPicPr preferRelativeResize="0"/>
          <p:nvPr/>
        </p:nvPicPr>
        <p:blipFill>
          <a:blip r:embed="rId5">
            <a:alphaModFix/>
          </a:blip>
          <a:stretch>
            <a:fillRect/>
          </a:stretch>
        </p:blipFill>
        <p:spPr>
          <a:xfrm>
            <a:off x="3873700" y="0"/>
            <a:ext cx="4838698" cy="4838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Breast cancer is a type of cancer that develops when cells in the breast grow uncontrollably and form a tumor. Breast cancer is the most common cancer globally with around 2.3 million new cases every year. It represents one in eight cancer cases in both sexes and a quarter of all cancers in women with 70% mortality occurring in resource constrained settings. In 2022, breast cancer remained a leading health concern, resulting in an estimated 670,000 fatalities globally, emphasizing the need for continued awareness, research, and early detection efforts. </a:t>
            </a:r>
            <a:endParaRPr sz="1600"/>
          </a:p>
          <a:p>
            <a:pPr indent="0" lvl="0" marL="0" rtl="0" algn="l">
              <a:spcBef>
                <a:spcPts val="1600"/>
              </a:spcBef>
              <a:spcAft>
                <a:spcPts val="1600"/>
              </a:spcAft>
              <a:buNone/>
            </a:pPr>
            <a:r>
              <a:rPr lang="en" sz="1600"/>
              <a:t>Sharing awareness about breast cancer is an everyday task to save more lives but the month of October is deeply dedicated to sharing more awareness vigorously on Breast Cancer, so that people can be aware of their risk factors as it will be highlighted in this write up.  In fact, it's time to shed light on this disease that affects millions of people worldwide. With early detection and advancement in treatment, survival rates are improving.</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Signs &amp; Symptoms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signs and symptoms of Breast Cancer</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signs and symptoms of breast cancer may include </a:t>
            </a:r>
            <a:endParaRPr/>
          </a:p>
          <a:p>
            <a:pPr indent="-342900" lvl="0" marL="457200" rtl="0" algn="l">
              <a:spcBef>
                <a:spcPts val="1600"/>
              </a:spcBef>
              <a:spcAft>
                <a:spcPts val="0"/>
              </a:spcAft>
              <a:buSzPts val="1800"/>
              <a:buAutoNum type="arabicPeriod"/>
            </a:pPr>
            <a:r>
              <a:rPr lang="en"/>
              <a:t>a lump in the breast, </a:t>
            </a:r>
            <a:endParaRPr/>
          </a:p>
          <a:p>
            <a:pPr indent="-342900" lvl="0" marL="457200" rtl="0" algn="l">
              <a:spcBef>
                <a:spcPts val="0"/>
              </a:spcBef>
              <a:spcAft>
                <a:spcPts val="0"/>
              </a:spcAft>
              <a:buSzPts val="1800"/>
              <a:buAutoNum type="arabicPeriod"/>
            </a:pPr>
            <a:r>
              <a:rPr lang="en"/>
              <a:t>a change in breast shape, </a:t>
            </a:r>
            <a:endParaRPr/>
          </a:p>
          <a:p>
            <a:pPr indent="-342900" lvl="0" marL="457200" rtl="0" algn="l">
              <a:spcBef>
                <a:spcPts val="0"/>
              </a:spcBef>
              <a:spcAft>
                <a:spcPts val="0"/>
              </a:spcAft>
              <a:buSzPts val="1800"/>
              <a:buAutoNum type="arabicPeriod"/>
            </a:pPr>
            <a:r>
              <a:rPr lang="en"/>
              <a:t>dimpling of the skin, </a:t>
            </a:r>
            <a:endParaRPr/>
          </a:p>
          <a:p>
            <a:pPr indent="-342900" lvl="0" marL="457200" rtl="0" algn="l">
              <a:spcBef>
                <a:spcPts val="0"/>
              </a:spcBef>
              <a:spcAft>
                <a:spcPts val="0"/>
              </a:spcAft>
              <a:buSzPts val="1800"/>
              <a:buAutoNum type="arabicPeriod"/>
            </a:pPr>
            <a:r>
              <a:rPr lang="en"/>
              <a:t>milk rejection, </a:t>
            </a:r>
            <a:endParaRPr/>
          </a:p>
          <a:p>
            <a:pPr indent="-342900" lvl="0" marL="457200" rtl="0" algn="l">
              <a:spcBef>
                <a:spcPts val="0"/>
              </a:spcBef>
              <a:spcAft>
                <a:spcPts val="0"/>
              </a:spcAft>
              <a:buSzPts val="1800"/>
              <a:buAutoNum type="arabicPeriod"/>
            </a:pPr>
            <a:r>
              <a:rPr lang="en"/>
              <a:t>fluid coming from the nipple, </a:t>
            </a:r>
            <a:endParaRPr/>
          </a:p>
          <a:p>
            <a:pPr indent="-342900" lvl="0" marL="457200" rtl="0" algn="l">
              <a:spcBef>
                <a:spcPts val="0"/>
              </a:spcBef>
              <a:spcAft>
                <a:spcPts val="0"/>
              </a:spcAft>
              <a:buSzPts val="1800"/>
              <a:buAutoNum type="arabicPeriod"/>
            </a:pPr>
            <a:r>
              <a:rPr lang="en"/>
              <a:t>a newly inverted nipple, or </a:t>
            </a:r>
            <a:endParaRPr/>
          </a:p>
          <a:p>
            <a:pPr indent="-342900" lvl="0" marL="457200" rtl="0" algn="l">
              <a:spcBef>
                <a:spcPts val="0"/>
              </a:spcBef>
              <a:spcAft>
                <a:spcPts val="0"/>
              </a:spcAft>
              <a:buSzPts val="1800"/>
              <a:buAutoNum type="arabicPeriod"/>
            </a:pPr>
            <a:r>
              <a:rPr lang="en"/>
              <a:t>a red or scaly patch of skin.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Risk Factors of Breast Cancer</a:t>
            </a:r>
            <a:endParaRPr/>
          </a:p>
        </p:txBody>
      </p:sp>
      <p:sp>
        <p:nvSpPr>
          <p:cNvPr id="83" name="Google Shape;83;p17"/>
          <p:cNvSpPr txBox="1"/>
          <p:nvPr>
            <p:ph idx="1" type="subTitle"/>
          </p:nvPr>
        </p:nvSpPr>
        <p:spPr>
          <a:xfrm>
            <a:off x="265500" y="2845200"/>
            <a:ext cx="4045200" cy="187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Anything that increases the risk of getting a disease is called a risk factor. Having a risk factor does not mean that one will get cancer; not having risk factors doesn’t mean that one will not get it. Talk with your doctor if you think you may be at risk.</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p:txBody>
      </p:sp>
      <p:sp>
        <p:nvSpPr>
          <p:cNvPr id="84" name="Google Shape;84;p17"/>
          <p:cNvSpPr txBox="1"/>
          <p:nvPr>
            <p:ph idx="2" type="body"/>
          </p:nvPr>
        </p:nvSpPr>
        <p:spPr>
          <a:xfrm>
            <a:off x="4879350" y="362100"/>
            <a:ext cx="3837000" cy="441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600"/>
              <a:t>The followings are the identifiable risk factors for breast cancer:</a:t>
            </a:r>
            <a:endParaRPr b="1" sz="1600"/>
          </a:p>
          <a:p>
            <a:pPr indent="-311150" lvl="0" marL="457200" rtl="0" algn="l">
              <a:spcBef>
                <a:spcPts val="800"/>
              </a:spcBef>
              <a:spcAft>
                <a:spcPts val="0"/>
              </a:spcAft>
              <a:buSzPts val="1300"/>
              <a:buChar char="●"/>
            </a:pPr>
            <a:r>
              <a:rPr lang="en" sz="1300"/>
              <a:t>Being female</a:t>
            </a:r>
            <a:endParaRPr sz="1300"/>
          </a:p>
          <a:p>
            <a:pPr indent="-311150" lvl="0" marL="457200" rtl="0" algn="l">
              <a:spcBef>
                <a:spcPts val="0"/>
              </a:spcBef>
              <a:spcAft>
                <a:spcPts val="0"/>
              </a:spcAft>
              <a:buSzPts val="1300"/>
              <a:buChar char="●"/>
            </a:pPr>
            <a:r>
              <a:rPr lang="en" sz="1300"/>
              <a:t>Age (mostly over 40 years of age)</a:t>
            </a:r>
            <a:endParaRPr sz="1300"/>
          </a:p>
          <a:p>
            <a:pPr indent="-311150" lvl="0" marL="457200" rtl="0" algn="l">
              <a:spcBef>
                <a:spcPts val="0"/>
              </a:spcBef>
              <a:spcAft>
                <a:spcPts val="0"/>
              </a:spcAft>
              <a:buSzPts val="1300"/>
              <a:buChar char="●"/>
            </a:pPr>
            <a:r>
              <a:rPr lang="en" sz="1300"/>
              <a:t>Obesity</a:t>
            </a:r>
            <a:endParaRPr sz="1300"/>
          </a:p>
          <a:p>
            <a:pPr indent="-311150" lvl="0" marL="457200" rtl="0" algn="l">
              <a:spcBef>
                <a:spcPts val="0"/>
              </a:spcBef>
              <a:spcAft>
                <a:spcPts val="0"/>
              </a:spcAft>
              <a:buSzPts val="1300"/>
              <a:buChar char="●"/>
            </a:pPr>
            <a:r>
              <a:rPr lang="en" sz="1300"/>
              <a:t>Genetics and Family history of breast cancer</a:t>
            </a:r>
            <a:endParaRPr sz="1300"/>
          </a:p>
          <a:p>
            <a:pPr indent="-311150" lvl="0" marL="457200" rtl="0" algn="l">
              <a:spcBef>
                <a:spcPts val="0"/>
              </a:spcBef>
              <a:spcAft>
                <a:spcPts val="0"/>
              </a:spcAft>
              <a:buSzPts val="1300"/>
              <a:buChar char="●"/>
            </a:pPr>
            <a:r>
              <a:rPr lang="en" sz="1300"/>
              <a:t>Lack of exercise</a:t>
            </a:r>
            <a:endParaRPr sz="1300"/>
          </a:p>
          <a:p>
            <a:pPr indent="-311150" lvl="0" marL="457200" rtl="0" algn="l">
              <a:spcBef>
                <a:spcPts val="0"/>
              </a:spcBef>
              <a:spcAft>
                <a:spcPts val="0"/>
              </a:spcAft>
              <a:buSzPts val="1300"/>
              <a:buChar char="●"/>
            </a:pPr>
            <a:r>
              <a:rPr lang="en" sz="1300"/>
              <a:t>Alcohol consumption</a:t>
            </a:r>
            <a:endParaRPr sz="1300"/>
          </a:p>
          <a:p>
            <a:pPr indent="-311150" lvl="0" marL="457200" rtl="0" algn="l">
              <a:spcBef>
                <a:spcPts val="0"/>
              </a:spcBef>
              <a:spcAft>
                <a:spcPts val="0"/>
              </a:spcAft>
              <a:buSzPts val="1300"/>
              <a:buChar char="●"/>
            </a:pPr>
            <a:r>
              <a:rPr lang="en" sz="1300"/>
              <a:t>Hormone replacement therapy during menopause</a:t>
            </a:r>
            <a:endParaRPr sz="1300"/>
          </a:p>
          <a:p>
            <a:pPr indent="-311150" lvl="0" marL="457200" rtl="0" algn="l">
              <a:spcBef>
                <a:spcPts val="0"/>
              </a:spcBef>
              <a:spcAft>
                <a:spcPts val="0"/>
              </a:spcAft>
              <a:buSzPts val="1300"/>
              <a:buChar char="●"/>
            </a:pPr>
            <a:r>
              <a:rPr lang="en" sz="1300"/>
              <a:t>Previous radiation therapy</a:t>
            </a:r>
            <a:endParaRPr sz="1300"/>
          </a:p>
          <a:p>
            <a:pPr indent="-311150" lvl="0" marL="457200" rtl="0" algn="l">
              <a:spcBef>
                <a:spcPts val="0"/>
              </a:spcBef>
              <a:spcAft>
                <a:spcPts val="0"/>
              </a:spcAft>
              <a:buSzPts val="1300"/>
              <a:buChar char="●"/>
            </a:pPr>
            <a:r>
              <a:rPr lang="en" sz="1300"/>
              <a:t>Early age at first menstruation</a:t>
            </a:r>
            <a:endParaRPr sz="1300"/>
          </a:p>
          <a:p>
            <a:pPr indent="-311150" lvl="0" marL="457200" rtl="0" algn="l">
              <a:spcBef>
                <a:spcPts val="0"/>
              </a:spcBef>
              <a:spcAft>
                <a:spcPts val="0"/>
              </a:spcAft>
              <a:buSzPts val="1300"/>
              <a:buChar char="●"/>
            </a:pPr>
            <a:r>
              <a:rPr lang="en" sz="1300"/>
              <a:t>Having children late in life or not at all,</a:t>
            </a:r>
            <a:r>
              <a:rPr lang="en" sz="1300"/>
              <a:t> o</a:t>
            </a:r>
            <a:r>
              <a:rPr lang="en" sz="1300"/>
              <a:t>lder age</a:t>
            </a:r>
            <a:endParaRPr sz="1300"/>
          </a:p>
          <a:p>
            <a:pPr indent="-311150" lvl="0" marL="457200" rtl="0" algn="l">
              <a:spcBef>
                <a:spcPts val="0"/>
              </a:spcBef>
              <a:spcAft>
                <a:spcPts val="0"/>
              </a:spcAft>
              <a:buSzPts val="1300"/>
              <a:buChar char="●"/>
            </a:pPr>
            <a:r>
              <a:rPr lang="en" sz="1300"/>
              <a:t>Previous history of breast cancer</a:t>
            </a:r>
            <a:endParaRPr sz="1300"/>
          </a:p>
          <a:p>
            <a:pPr indent="-311150" lvl="0" marL="457200" rtl="0" algn="l">
              <a:spcBef>
                <a:spcPts val="0"/>
              </a:spcBef>
              <a:spcAft>
                <a:spcPts val="0"/>
              </a:spcAft>
              <a:buSzPts val="1300"/>
              <a:buChar char="●"/>
            </a:pPr>
            <a:r>
              <a:rPr lang="en" sz="1300"/>
              <a:t>Klinefelter syndrome</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152400" y="152400"/>
            <a:ext cx="4076375" cy="2194959"/>
          </a:xfrm>
          <a:prstGeom prst="rect">
            <a:avLst/>
          </a:prstGeom>
          <a:noFill/>
          <a:ln>
            <a:noFill/>
          </a:ln>
        </p:spPr>
      </p:pic>
      <p:pic>
        <p:nvPicPr>
          <p:cNvPr id="90" name="Google Shape;90;p18"/>
          <p:cNvPicPr preferRelativeResize="0"/>
          <p:nvPr/>
        </p:nvPicPr>
        <p:blipFill>
          <a:blip r:embed="rId4">
            <a:alphaModFix/>
          </a:blip>
          <a:stretch>
            <a:fillRect/>
          </a:stretch>
        </p:blipFill>
        <p:spPr>
          <a:xfrm>
            <a:off x="4450100" y="152400"/>
            <a:ext cx="4197625" cy="2933650"/>
          </a:xfrm>
          <a:prstGeom prst="rect">
            <a:avLst/>
          </a:prstGeom>
          <a:noFill/>
          <a:ln>
            <a:noFill/>
          </a:ln>
        </p:spPr>
      </p:pic>
      <p:pic>
        <p:nvPicPr>
          <p:cNvPr id="91" name="Google Shape;91;p18"/>
          <p:cNvPicPr preferRelativeResize="0"/>
          <p:nvPr/>
        </p:nvPicPr>
        <p:blipFill>
          <a:blip r:embed="rId5">
            <a:alphaModFix/>
          </a:blip>
          <a:stretch>
            <a:fillRect/>
          </a:stretch>
        </p:blipFill>
        <p:spPr>
          <a:xfrm>
            <a:off x="259000" y="2506225"/>
            <a:ext cx="3756550" cy="244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2" type="body"/>
          </p:nvPr>
        </p:nvSpPr>
        <p:spPr>
          <a:xfrm>
            <a:off x="4752475" y="330875"/>
            <a:ext cx="4301100" cy="457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Diagnostic Method of Breast Cancer</a:t>
            </a:r>
            <a:br>
              <a:rPr lang="en"/>
            </a:br>
            <a:r>
              <a:rPr lang="en"/>
              <a:t>Breast Cancer can be diagnosed with any of the following approaches but the most recognized one nowadays is the use of Mammogram.</a:t>
            </a:r>
            <a:endParaRPr/>
          </a:p>
          <a:p>
            <a:pPr indent="-342900" lvl="0" marL="457200" rtl="0" algn="l">
              <a:spcBef>
                <a:spcPts val="1600"/>
              </a:spcBef>
              <a:spcAft>
                <a:spcPts val="0"/>
              </a:spcAft>
              <a:buSzPts val="1800"/>
              <a:buChar char="●"/>
            </a:pPr>
            <a:r>
              <a:rPr lang="en"/>
              <a:t>Tissue biopsy</a:t>
            </a:r>
            <a:endParaRPr/>
          </a:p>
          <a:p>
            <a:pPr indent="-342900" lvl="0" marL="457200" rtl="0" algn="l">
              <a:spcBef>
                <a:spcPts val="0"/>
              </a:spcBef>
              <a:spcAft>
                <a:spcPts val="0"/>
              </a:spcAft>
              <a:buSzPts val="1800"/>
              <a:buChar char="●"/>
            </a:pPr>
            <a:r>
              <a:rPr lang="en"/>
              <a:t>Mammography,</a:t>
            </a:r>
            <a:endParaRPr/>
          </a:p>
          <a:p>
            <a:pPr indent="-342900" lvl="0" marL="457200" rtl="0" algn="l">
              <a:spcBef>
                <a:spcPts val="0"/>
              </a:spcBef>
              <a:spcAft>
                <a:spcPts val="0"/>
              </a:spcAft>
              <a:buSzPts val="1800"/>
              <a:buChar char="●"/>
            </a:pPr>
            <a:r>
              <a:rPr lang="en"/>
              <a:t>Ultrasonography</a:t>
            </a:r>
            <a:endParaRPr/>
          </a:p>
        </p:txBody>
      </p:sp>
      <p:pic>
        <p:nvPicPr>
          <p:cNvPr id="97" name="Google Shape;97;p19"/>
          <p:cNvPicPr preferRelativeResize="0"/>
          <p:nvPr/>
        </p:nvPicPr>
        <p:blipFill>
          <a:blip r:embed="rId3">
            <a:alphaModFix/>
          </a:blip>
          <a:stretch>
            <a:fillRect/>
          </a:stretch>
        </p:blipFill>
        <p:spPr>
          <a:xfrm>
            <a:off x="0" y="0"/>
            <a:ext cx="4572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Prevention</a:t>
            </a:r>
            <a:endParaRPr/>
          </a:p>
        </p:txBody>
      </p:sp>
      <p:sp>
        <p:nvSpPr>
          <p:cNvPr id="103" name="Google Shape;103;p20"/>
          <p:cNvSpPr txBox="1"/>
          <p:nvPr>
            <p:ph idx="4294967295" type="body"/>
          </p:nvPr>
        </p:nvSpPr>
        <p:spPr>
          <a:xfrm>
            <a:off x="180475" y="1017450"/>
            <a:ext cx="2539200" cy="138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t>Although breast cancer cannot be prevented, the risks of developing breast cancer can be minimized through specific preventive activities. These include achieving changes in:</a:t>
            </a:r>
            <a:endParaRPr b="1" sz="1200"/>
          </a:p>
        </p:txBody>
      </p:sp>
      <p:sp>
        <p:nvSpPr>
          <p:cNvPr id="104" name="Google Shape;104;p20"/>
          <p:cNvSpPr txBox="1"/>
          <p:nvPr>
            <p:ph idx="4294967295" type="body"/>
          </p:nvPr>
        </p:nvSpPr>
        <p:spPr>
          <a:xfrm>
            <a:off x="246025" y="2406450"/>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400"/>
              <a:t>lifestyle</a:t>
            </a:r>
            <a:endParaRPr sz="1400"/>
          </a:p>
          <a:p>
            <a:pPr indent="-342900" lvl="0" marL="457200" rtl="0" algn="l">
              <a:spcBef>
                <a:spcPts val="0"/>
              </a:spcBef>
              <a:spcAft>
                <a:spcPts val="0"/>
              </a:spcAft>
              <a:buSzPts val="1800"/>
              <a:buChar char="●"/>
            </a:pPr>
            <a:r>
              <a:rPr lang="en" sz="1400"/>
              <a:t>diet</a:t>
            </a:r>
            <a:endParaRPr sz="1400"/>
          </a:p>
          <a:p>
            <a:pPr indent="-342900" lvl="0" marL="457200" rtl="0" algn="l">
              <a:spcBef>
                <a:spcPts val="0"/>
              </a:spcBef>
              <a:spcAft>
                <a:spcPts val="0"/>
              </a:spcAft>
              <a:buSzPts val="1800"/>
              <a:buChar char="●"/>
            </a:pPr>
            <a:r>
              <a:rPr lang="en" sz="1400"/>
              <a:t>breastfeeding</a:t>
            </a:r>
            <a:endParaRPr sz="1400"/>
          </a:p>
          <a:p>
            <a:pPr indent="-342900" lvl="0" marL="457200" rtl="0" algn="l">
              <a:spcBef>
                <a:spcPts val="0"/>
              </a:spcBef>
              <a:spcAft>
                <a:spcPts val="0"/>
              </a:spcAft>
              <a:buSzPts val="1800"/>
              <a:buChar char="●"/>
            </a:pPr>
            <a:r>
              <a:rPr lang="en" sz="1400"/>
              <a:t>obesity,</a:t>
            </a:r>
            <a:endParaRPr sz="1400"/>
          </a:p>
          <a:p>
            <a:pPr indent="-342900" lvl="0" marL="457200" rtl="0" algn="l">
              <a:spcBef>
                <a:spcPts val="0"/>
              </a:spcBef>
              <a:spcAft>
                <a:spcPts val="0"/>
              </a:spcAft>
              <a:buSzPts val="1800"/>
              <a:buChar char="●"/>
            </a:pPr>
            <a:r>
              <a:rPr lang="en" sz="1400"/>
              <a:t>Women interventions</a:t>
            </a:r>
            <a:endParaRPr sz="1400"/>
          </a:p>
        </p:txBody>
      </p:sp>
      <p:sp>
        <p:nvSpPr>
          <p:cNvPr id="105" name="Google Shape;105;p20"/>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100"/>
              <a:t>Screening, Management  and Early Detection</a:t>
            </a:r>
            <a:endParaRPr b="1" sz="2100"/>
          </a:p>
        </p:txBody>
      </p:sp>
      <p:sp>
        <p:nvSpPr>
          <p:cNvPr id="106" name="Google Shape;106;p20"/>
          <p:cNvSpPr txBox="1"/>
          <p:nvPr>
            <p:ph idx="4294967295" type="body"/>
          </p:nvPr>
        </p:nvSpPr>
        <p:spPr>
          <a:xfrm>
            <a:off x="2817438" y="1661725"/>
            <a:ext cx="2958600" cy="32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Early detection.</a:t>
            </a:r>
            <a:r>
              <a:rPr lang="en" sz="1200"/>
              <a:t> The most important and beneficial area of protection activities is the early detection of breast cancer (which can be detected through screening). Diagnosis of breast cancer during the early stages of disease has been positively linked to a decrease in the mortality and morbidity of the illness.</a:t>
            </a:r>
            <a:r>
              <a:rPr lang="en" sz="1200"/>
              <a:t> </a:t>
            </a:r>
            <a:endParaRPr sz="1200"/>
          </a:p>
          <a:p>
            <a:pPr indent="0" lvl="0" marL="0" rtl="0" algn="l">
              <a:spcBef>
                <a:spcPts val="1600"/>
              </a:spcBef>
              <a:spcAft>
                <a:spcPts val="0"/>
              </a:spcAft>
              <a:buNone/>
            </a:pPr>
            <a:r>
              <a:rPr lang="en" sz="1200"/>
              <a:t>There are a number of approaches to the screening of breast cancer. Which are:</a:t>
            </a:r>
            <a:endParaRPr sz="1200"/>
          </a:p>
          <a:p>
            <a:pPr indent="-304800" lvl="0" marL="457200" rtl="0" algn="l">
              <a:spcBef>
                <a:spcPts val="1600"/>
              </a:spcBef>
              <a:spcAft>
                <a:spcPts val="0"/>
              </a:spcAft>
              <a:buSzPts val="1200"/>
              <a:buChar char="●"/>
            </a:pPr>
            <a:r>
              <a:rPr lang="en" sz="1200"/>
              <a:t>Breast self-examination </a:t>
            </a:r>
            <a:endParaRPr sz="1200"/>
          </a:p>
          <a:p>
            <a:pPr indent="-304800" lvl="0" marL="457200" rtl="0" algn="l">
              <a:spcBef>
                <a:spcPts val="0"/>
              </a:spcBef>
              <a:spcAft>
                <a:spcPts val="0"/>
              </a:spcAft>
              <a:buSzPts val="1200"/>
              <a:buChar char="●"/>
            </a:pPr>
            <a:r>
              <a:rPr lang="en" sz="1200"/>
              <a:t>Clinical breast examination</a:t>
            </a:r>
            <a:endParaRPr sz="1200"/>
          </a:p>
          <a:p>
            <a:pPr indent="-304800" lvl="0" marL="457200" rtl="0" algn="l">
              <a:spcBef>
                <a:spcPts val="0"/>
              </a:spcBef>
              <a:spcAft>
                <a:spcPts val="0"/>
              </a:spcAft>
              <a:buSzPts val="1200"/>
              <a:buChar char="●"/>
            </a:pPr>
            <a:r>
              <a:rPr lang="en" sz="1200"/>
              <a:t>Mammography</a:t>
            </a:r>
            <a:endParaRPr sz="1200"/>
          </a:p>
          <a:p>
            <a:pPr indent="0" lvl="0" marL="0" rtl="0" algn="l">
              <a:spcBef>
                <a:spcPts val="1600"/>
              </a:spcBef>
              <a:spcAft>
                <a:spcPts val="1600"/>
              </a:spcAft>
              <a:buNone/>
            </a:pPr>
            <a:r>
              <a:t/>
            </a:r>
            <a:endParaRPr sz="1200"/>
          </a:p>
        </p:txBody>
      </p:sp>
      <p:sp>
        <p:nvSpPr>
          <p:cNvPr id="107" name="Google Shape;107;p20"/>
          <p:cNvSpPr txBox="1"/>
          <p:nvPr>
            <p:ph idx="4294967295" type="body"/>
          </p:nvPr>
        </p:nvSpPr>
        <p:spPr>
          <a:xfrm>
            <a:off x="5873825" y="1592725"/>
            <a:ext cx="2958600" cy="337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Breast cancer management is determined by the individual's overall health, the molecular profile of the cancer, and the extent of tumor spread at the time of diagnosis.</a:t>
            </a:r>
            <a:br>
              <a:rPr lang="en" sz="1100"/>
            </a:br>
            <a:br>
              <a:rPr lang="en" sz="1100"/>
            </a:br>
            <a:r>
              <a:rPr lang="en" sz="1100"/>
              <a:t>Management strategies include:</a:t>
            </a:r>
            <a:endParaRPr sz="1100"/>
          </a:p>
          <a:p>
            <a:pPr indent="-298450" lvl="0" marL="457200" rtl="0" algn="l">
              <a:spcBef>
                <a:spcPts val="1600"/>
              </a:spcBef>
              <a:spcAft>
                <a:spcPts val="0"/>
              </a:spcAft>
              <a:buSzPts val="1100"/>
              <a:buAutoNum type="arabicPeriod"/>
            </a:pPr>
            <a:r>
              <a:rPr lang="en" sz="1100"/>
              <a:t>Surgery</a:t>
            </a:r>
            <a:endParaRPr sz="1100"/>
          </a:p>
          <a:p>
            <a:pPr indent="-298450" lvl="0" marL="457200" rtl="0" algn="l">
              <a:spcBef>
                <a:spcPts val="0"/>
              </a:spcBef>
              <a:spcAft>
                <a:spcPts val="0"/>
              </a:spcAft>
              <a:buSzPts val="1100"/>
              <a:buAutoNum type="arabicPeriod"/>
            </a:pPr>
            <a:r>
              <a:rPr lang="en" sz="1100"/>
              <a:t>Radiation Therapy</a:t>
            </a:r>
            <a:endParaRPr sz="1100"/>
          </a:p>
          <a:p>
            <a:pPr indent="-298450" lvl="0" marL="457200" rtl="0" algn="l">
              <a:spcBef>
                <a:spcPts val="0"/>
              </a:spcBef>
              <a:spcAft>
                <a:spcPts val="0"/>
              </a:spcAft>
              <a:buSzPts val="1100"/>
              <a:buAutoNum type="arabicPeriod"/>
            </a:pPr>
            <a:r>
              <a:rPr lang="en" sz="1100"/>
              <a:t>Chemotherapy</a:t>
            </a:r>
            <a:endParaRPr sz="1100"/>
          </a:p>
          <a:p>
            <a:pPr indent="-298450" lvl="0" marL="457200" rtl="0" algn="l">
              <a:spcBef>
                <a:spcPts val="0"/>
              </a:spcBef>
              <a:spcAft>
                <a:spcPts val="0"/>
              </a:spcAft>
              <a:buSzPts val="1100"/>
              <a:buAutoNum type="arabicPeriod"/>
            </a:pPr>
            <a:r>
              <a:rPr lang="en" sz="1100"/>
              <a:t>Hormone Therapy</a:t>
            </a:r>
            <a:endParaRPr sz="1100"/>
          </a:p>
          <a:p>
            <a:pPr indent="-298450" lvl="0" marL="457200" rtl="0" algn="l">
              <a:spcBef>
                <a:spcPts val="0"/>
              </a:spcBef>
              <a:spcAft>
                <a:spcPts val="0"/>
              </a:spcAft>
              <a:buSzPts val="1100"/>
              <a:buAutoNum type="arabicPeriod"/>
            </a:pPr>
            <a:r>
              <a:rPr lang="en" sz="1100"/>
              <a:t>Targeted Therapy</a:t>
            </a:r>
            <a:endParaRPr sz="1100"/>
          </a:p>
          <a:p>
            <a:pPr indent="-298450" lvl="0" marL="457200" rtl="0" algn="l">
              <a:spcBef>
                <a:spcPts val="0"/>
              </a:spcBef>
              <a:spcAft>
                <a:spcPts val="0"/>
              </a:spcAft>
              <a:buSzPts val="1100"/>
              <a:buAutoNum type="arabicPeriod"/>
            </a:pPr>
            <a:r>
              <a:rPr lang="en" sz="1100"/>
              <a:t>Immunotherapy</a:t>
            </a:r>
            <a:endParaRPr sz="1100"/>
          </a:p>
          <a:p>
            <a:pPr indent="-298450" lvl="0" marL="457200" rtl="0" algn="l">
              <a:spcBef>
                <a:spcPts val="0"/>
              </a:spcBef>
              <a:spcAft>
                <a:spcPts val="0"/>
              </a:spcAft>
              <a:buSzPts val="1100"/>
              <a:buAutoNum type="arabicPeriod"/>
            </a:pPr>
            <a:r>
              <a:rPr lang="en" sz="1100"/>
              <a:t>Stem Cell or Bone Marrow Transplant</a:t>
            </a:r>
            <a:endParaRPr sz="1100"/>
          </a:p>
          <a:p>
            <a:pPr indent="-298450" lvl="0" marL="457200" rtl="0" algn="l">
              <a:spcBef>
                <a:spcPts val="0"/>
              </a:spcBef>
              <a:spcAft>
                <a:spcPts val="0"/>
              </a:spcAft>
              <a:buSzPts val="1100"/>
              <a:buAutoNum type="arabicPeriod"/>
            </a:pPr>
            <a:r>
              <a:rPr lang="en" sz="1100"/>
              <a:t>Precision or Personalized Medicine</a:t>
            </a:r>
            <a:endParaRPr sz="1100"/>
          </a:p>
          <a:p>
            <a:pPr indent="-298450" lvl="0" marL="457200" rtl="0" algn="l">
              <a:spcBef>
                <a:spcPts val="0"/>
              </a:spcBef>
              <a:spcAft>
                <a:spcPts val="0"/>
              </a:spcAft>
              <a:buSzPts val="1100"/>
              <a:buAutoNum type="arabicPeriod"/>
            </a:pPr>
            <a:r>
              <a:rPr lang="en" sz="1100"/>
              <a:t>Palliative Care</a:t>
            </a:r>
            <a:endParaRPr sz="1100"/>
          </a:p>
          <a:p>
            <a:pPr indent="-298450" lvl="0" marL="457200" rtl="0" algn="l">
              <a:spcBef>
                <a:spcPts val="0"/>
              </a:spcBef>
              <a:spcAft>
                <a:spcPts val="0"/>
              </a:spcAft>
              <a:buSzPts val="1100"/>
              <a:buAutoNum type="arabicPeriod"/>
            </a:pPr>
            <a:r>
              <a:rPr lang="en" sz="1100"/>
              <a:t>Combination Therapy</a:t>
            </a:r>
            <a:endParaRPr sz="1100"/>
          </a:p>
          <a:p>
            <a:pPr indent="0" lvl="0" marL="0" rtl="0" algn="l">
              <a:spcBef>
                <a:spcPts val="1600"/>
              </a:spcBef>
              <a:spcAft>
                <a:spcPts val="160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4294967295" type="title"/>
          </p:nvPr>
        </p:nvSpPr>
        <p:spPr>
          <a:xfrm>
            <a:off x="311700" y="180775"/>
            <a:ext cx="7629300" cy="4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200">
                <a:solidFill>
                  <a:schemeClr val="dk2"/>
                </a:solidFill>
                <a:latin typeface="Lato"/>
                <a:ea typeface="Lato"/>
                <a:cs typeface="Lato"/>
                <a:sym typeface="Lato"/>
              </a:rPr>
              <a:t>Each treatment plan is personalized based on the cancer's characteristics, stage, and patient-specific factors.</a:t>
            </a:r>
            <a:endParaRPr b="0" sz="1200">
              <a:solidFill>
                <a:schemeClr val="dk2"/>
              </a:solidFill>
              <a:latin typeface="Lato"/>
              <a:ea typeface="Lato"/>
              <a:cs typeface="Lato"/>
              <a:sym typeface="Lato"/>
            </a:endParaRPr>
          </a:p>
        </p:txBody>
      </p:sp>
      <p:sp>
        <p:nvSpPr>
          <p:cNvPr id="113" name="Google Shape;113;p21"/>
          <p:cNvSpPr txBox="1"/>
          <p:nvPr>
            <p:ph idx="4294967295" type="body"/>
          </p:nvPr>
        </p:nvSpPr>
        <p:spPr>
          <a:xfrm>
            <a:off x="180475" y="1408450"/>
            <a:ext cx="2539200" cy="138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Although breast cancer in men only makes up less than 1% of all cases of breast cancer, it is equally important to promote awareness and education among men too, to ensure timely diagnosis and treatment.</a:t>
            </a:r>
            <a:endParaRPr b="1" sz="1200"/>
          </a:p>
          <a:p>
            <a:pPr indent="0" lvl="0" marL="0" rtl="0" algn="l">
              <a:spcBef>
                <a:spcPts val="1600"/>
              </a:spcBef>
              <a:spcAft>
                <a:spcPts val="1600"/>
              </a:spcAft>
              <a:buNone/>
            </a:pPr>
            <a:r>
              <a:t/>
            </a:r>
            <a:endParaRPr b="1" sz="1200"/>
          </a:p>
        </p:txBody>
      </p:sp>
      <p:sp>
        <p:nvSpPr>
          <p:cNvPr id="114" name="Google Shape;114;p21"/>
          <p:cNvSpPr txBox="1"/>
          <p:nvPr>
            <p:ph idx="4294967295" type="body"/>
          </p:nvPr>
        </p:nvSpPr>
        <p:spPr>
          <a:xfrm>
            <a:off x="95625" y="3113300"/>
            <a:ext cx="24081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 family history of breast cancer and other factors can increase a man's risk of breast cancer.</a:t>
            </a:r>
            <a:endParaRPr sz="1200"/>
          </a:p>
        </p:txBody>
      </p:sp>
      <p:sp>
        <p:nvSpPr>
          <p:cNvPr id="115" name="Google Shape;115;p21"/>
          <p:cNvSpPr txBox="1"/>
          <p:nvPr>
            <p:ph idx="4294967295" type="body"/>
          </p:nvPr>
        </p:nvSpPr>
        <p:spPr>
          <a:xfrm>
            <a:off x="2817450" y="12772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500"/>
              <a:t>Risk factors for breast cancer in men may include the following:</a:t>
            </a:r>
            <a:endParaRPr b="1" sz="1500"/>
          </a:p>
        </p:txBody>
      </p:sp>
      <p:sp>
        <p:nvSpPr>
          <p:cNvPr id="116" name="Google Shape;116;p21"/>
          <p:cNvSpPr txBox="1"/>
          <p:nvPr>
            <p:ph idx="4294967295" type="body"/>
          </p:nvPr>
        </p:nvSpPr>
        <p:spPr>
          <a:xfrm>
            <a:off x="2817438" y="1661725"/>
            <a:ext cx="2958600" cy="3238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Treatment with radiation therapy to your breast/chest.</a:t>
            </a:r>
            <a:endParaRPr b="1" sz="1200"/>
          </a:p>
          <a:p>
            <a:pPr indent="-304800" lvl="0" marL="457200" rtl="0" algn="l">
              <a:spcBef>
                <a:spcPts val="0"/>
              </a:spcBef>
              <a:spcAft>
                <a:spcPts val="0"/>
              </a:spcAft>
              <a:buSzPts val="1200"/>
              <a:buChar char="●"/>
            </a:pPr>
            <a:r>
              <a:rPr b="1" lang="en" sz="1200"/>
              <a:t>Having a disease linked to high levels of estrogen in the body, such as cirrhosis (liver disease) or Klinefelter syndrome (a genetic disorder).</a:t>
            </a:r>
            <a:endParaRPr b="1" sz="1200"/>
          </a:p>
          <a:p>
            <a:pPr indent="-304800" lvl="0" marL="457200" rtl="0" algn="l">
              <a:spcBef>
                <a:spcPts val="0"/>
              </a:spcBef>
              <a:spcAft>
                <a:spcPts val="0"/>
              </a:spcAft>
              <a:buSzPts val="1200"/>
              <a:buChar char="●"/>
            </a:pPr>
            <a:r>
              <a:rPr b="1" lang="en" sz="1200"/>
              <a:t>Having one or more female relatives who have had breast cancer.</a:t>
            </a:r>
            <a:endParaRPr b="1" sz="1200"/>
          </a:p>
          <a:p>
            <a:pPr indent="-304800" lvl="0" marL="457200" rtl="0" algn="l">
              <a:spcBef>
                <a:spcPts val="0"/>
              </a:spcBef>
              <a:spcAft>
                <a:spcPts val="0"/>
              </a:spcAft>
              <a:buSzPts val="1200"/>
              <a:buChar char="●"/>
            </a:pPr>
            <a:r>
              <a:rPr b="1" lang="en" sz="1200"/>
              <a:t>Having mutations (changes) in genes such as BRCA2.</a:t>
            </a:r>
            <a:endParaRPr b="1" sz="1200"/>
          </a:p>
          <a:p>
            <a:pPr indent="0" lvl="0" marL="0" rtl="0" algn="l">
              <a:spcBef>
                <a:spcPts val="1600"/>
              </a:spcBef>
              <a:spcAft>
                <a:spcPts val="1600"/>
              </a:spcAft>
              <a:buNone/>
            </a:pPr>
            <a:r>
              <a:t/>
            </a:r>
            <a:endParaRPr sz="1200"/>
          </a:p>
        </p:txBody>
      </p:sp>
      <p:sp>
        <p:nvSpPr>
          <p:cNvPr id="117" name="Google Shape;117;p21"/>
          <p:cNvSpPr txBox="1"/>
          <p:nvPr>
            <p:ph idx="4294967295" type="body"/>
          </p:nvPr>
        </p:nvSpPr>
        <p:spPr>
          <a:xfrm>
            <a:off x="5873825" y="1592725"/>
            <a:ext cx="2958600" cy="337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Prognosis</a:t>
            </a:r>
            <a:endParaRPr b="1" sz="1300"/>
          </a:p>
          <a:p>
            <a:pPr indent="0" lvl="0" marL="0" rtl="0" algn="l">
              <a:spcBef>
                <a:spcPts val="1600"/>
              </a:spcBef>
              <a:spcAft>
                <a:spcPts val="0"/>
              </a:spcAft>
              <a:buNone/>
            </a:pPr>
            <a:r>
              <a:rPr lang="en" sz="1200"/>
              <a:t>The NCI reports that 90.8%Trusted Source of women with breast cancer survive for 5 years after diagnosis. This survival rate includes all women with breast cancer, regardless of the stage. </a:t>
            </a:r>
            <a:endParaRPr sz="1200"/>
          </a:p>
          <a:p>
            <a:pPr indent="0" lvl="0" marL="0" rtl="0" algn="l">
              <a:spcBef>
                <a:spcPts val="1600"/>
              </a:spcBef>
              <a:spcAft>
                <a:spcPts val="1600"/>
              </a:spcAft>
              <a:buNone/>
            </a:pPr>
            <a:r>
              <a:t/>
            </a:r>
            <a:endParaRPr sz="1100"/>
          </a:p>
        </p:txBody>
      </p:sp>
      <p:sp>
        <p:nvSpPr>
          <p:cNvPr id="118" name="Google Shape;118;p21"/>
          <p:cNvSpPr txBox="1"/>
          <p:nvPr>
            <p:ph idx="4294967295" type="title"/>
          </p:nvPr>
        </p:nvSpPr>
        <p:spPr>
          <a:xfrm>
            <a:off x="180475" y="651175"/>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Breast Cancer in Men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